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77" r:id="rId3"/>
    <p:sldId id="263" r:id="rId4"/>
    <p:sldId id="275" r:id="rId5"/>
    <p:sldId id="276" r:id="rId6"/>
    <p:sldId id="274" r:id="rId7"/>
    <p:sldId id="273"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7EECD039-A06B-4729-BE6E-BB5DBD79D187}"/>
    <pc:docChg chg="custSel modSld">
      <pc:chgData name="Sommer Hermine" userId="daf6b0cdcefc8aa9" providerId="LiveId" clId="{7EECD039-A06B-4729-BE6E-BB5DBD79D187}" dt="2023-12-23T14:40:56.355" v="1471" actId="20577"/>
      <pc:docMkLst>
        <pc:docMk/>
      </pc:docMkLst>
      <pc:sldChg chg="modSp mod">
        <pc:chgData name="Sommer Hermine" userId="daf6b0cdcefc8aa9" providerId="LiveId" clId="{7EECD039-A06B-4729-BE6E-BB5DBD79D187}" dt="2023-12-23T14:29:44.457" v="61" actId="20577"/>
        <pc:sldMkLst>
          <pc:docMk/>
          <pc:sldMk cId="2061048784" sldId="256"/>
        </pc:sldMkLst>
        <pc:spChg chg="mod">
          <ac:chgData name="Sommer Hermine" userId="daf6b0cdcefc8aa9" providerId="LiveId" clId="{7EECD039-A06B-4729-BE6E-BB5DBD79D187}" dt="2023-12-23T14:29:44.457" v="61" actId="20577"/>
          <ac:spMkLst>
            <pc:docMk/>
            <pc:sldMk cId="2061048784" sldId="256"/>
            <ac:spMk id="2" creationId="{EC773745-FF07-4956-B9EC-A20DA9474B4B}"/>
          </ac:spMkLst>
        </pc:spChg>
      </pc:sldChg>
      <pc:sldChg chg="modSp mod">
        <pc:chgData name="Sommer Hermine" userId="daf6b0cdcefc8aa9" providerId="LiveId" clId="{7EECD039-A06B-4729-BE6E-BB5DBD79D187}" dt="2023-12-23T14:30:17.345" v="105" actId="20577"/>
        <pc:sldMkLst>
          <pc:docMk/>
          <pc:sldMk cId="1391127904" sldId="262"/>
        </pc:sldMkLst>
        <pc:spChg chg="mod">
          <ac:chgData name="Sommer Hermine" userId="daf6b0cdcefc8aa9" providerId="LiveId" clId="{7EECD039-A06B-4729-BE6E-BB5DBD79D187}" dt="2023-12-23T14:30:17.345" v="105" actId="20577"/>
          <ac:spMkLst>
            <pc:docMk/>
            <pc:sldMk cId="1391127904" sldId="262"/>
            <ac:spMk id="2" creationId="{922B74E4-495F-4D29-BCD6-7F87BE8F00B6}"/>
          </ac:spMkLst>
        </pc:spChg>
      </pc:sldChg>
      <pc:sldChg chg="modSp mod">
        <pc:chgData name="Sommer Hermine" userId="daf6b0cdcefc8aa9" providerId="LiveId" clId="{7EECD039-A06B-4729-BE6E-BB5DBD79D187}" dt="2023-12-23T14:39:50.927" v="1388" actId="20577"/>
        <pc:sldMkLst>
          <pc:docMk/>
          <pc:sldMk cId="3806722415" sldId="263"/>
        </pc:sldMkLst>
        <pc:spChg chg="mod">
          <ac:chgData name="Sommer Hermine" userId="daf6b0cdcefc8aa9" providerId="LiveId" clId="{7EECD039-A06B-4729-BE6E-BB5DBD79D187}" dt="2023-12-23T14:30:36.619" v="126" actId="20577"/>
          <ac:spMkLst>
            <pc:docMk/>
            <pc:sldMk cId="3806722415" sldId="263"/>
            <ac:spMk id="4" creationId="{AD5D9CEE-01B8-4AE9-A212-47907A562271}"/>
          </ac:spMkLst>
        </pc:spChg>
        <pc:spChg chg="mod">
          <ac:chgData name="Sommer Hermine" userId="daf6b0cdcefc8aa9" providerId="LiveId" clId="{7EECD039-A06B-4729-BE6E-BB5DBD79D187}" dt="2023-12-23T14:39:50.927" v="1388" actId="20577"/>
          <ac:spMkLst>
            <pc:docMk/>
            <pc:sldMk cId="3806722415" sldId="263"/>
            <ac:spMk id="5" creationId="{18D22453-C97C-4B4E-B5ED-F76E50B4D9A5}"/>
          </ac:spMkLst>
        </pc:spChg>
      </pc:sldChg>
      <pc:sldChg chg="modSp mod">
        <pc:chgData name="Sommer Hermine" userId="daf6b0cdcefc8aa9" providerId="LiveId" clId="{7EECD039-A06B-4729-BE6E-BB5DBD79D187}" dt="2023-12-23T14:40:56.355" v="1471" actId="20577"/>
        <pc:sldMkLst>
          <pc:docMk/>
          <pc:sldMk cId="1950441798" sldId="273"/>
        </pc:sldMkLst>
        <pc:spChg chg="mod">
          <ac:chgData name="Sommer Hermine" userId="daf6b0cdcefc8aa9" providerId="LiveId" clId="{7EECD039-A06B-4729-BE6E-BB5DBD79D187}" dt="2023-12-23T14:40:56.355" v="1471" actId="20577"/>
          <ac:spMkLst>
            <pc:docMk/>
            <pc:sldMk cId="1950441798" sldId="273"/>
            <ac:spMk id="2" creationId="{3527A01B-DCE2-918B-ACD2-0CFB286F2E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03.04.2024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03.04.2024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03.04.2024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14 </a:t>
            </a:r>
            <a:r>
              <a:rPr lang="de-DE" sz="3600" dirty="0"/>
              <a:t>Daniel 9 - Zeitweissagung</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a:extLst>
              <a:ext uri="{FF2B5EF4-FFF2-40B4-BE49-F238E27FC236}">
                <a16:creationId xmlns:a16="http://schemas.microsoft.com/office/drawing/2014/main" id="{E12CD7AA-3D27-4790-AD4E-4E3439B1D7BC}"/>
              </a:ext>
            </a:extLst>
          </p:cNvPr>
          <p:cNvGraphicFramePr>
            <a:graphicFrameLocks noGrp="1"/>
          </p:cNvGraphicFramePr>
          <p:nvPr/>
        </p:nvGraphicFramePr>
        <p:xfrm>
          <a:off x="794329" y="1975745"/>
          <a:ext cx="8649117" cy="4274439"/>
        </p:xfrm>
        <a:graphic>
          <a:graphicData uri="http://schemas.openxmlformats.org/drawingml/2006/table">
            <a:tbl>
              <a:tblPr firstRow="1" firstCol="1" bandRow="1">
                <a:tableStyleId>{C083E6E3-FA7D-4D7B-A595-EF9225AFEA82}</a:tableStyleId>
              </a:tblPr>
              <a:tblGrid>
                <a:gridCol w="1895524">
                  <a:extLst>
                    <a:ext uri="{9D8B030D-6E8A-4147-A177-3AD203B41FA5}">
                      <a16:colId xmlns:a16="http://schemas.microsoft.com/office/drawing/2014/main" val="3319995836"/>
                    </a:ext>
                  </a:extLst>
                </a:gridCol>
                <a:gridCol w="1688189">
                  <a:extLst>
                    <a:ext uri="{9D8B030D-6E8A-4147-A177-3AD203B41FA5}">
                      <a16:colId xmlns:a16="http://schemas.microsoft.com/office/drawing/2014/main" val="3200591855"/>
                    </a:ext>
                  </a:extLst>
                </a:gridCol>
                <a:gridCol w="1688189">
                  <a:extLst>
                    <a:ext uri="{9D8B030D-6E8A-4147-A177-3AD203B41FA5}">
                      <a16:colId xmlns:a16="http://schemas.microsoft.com/office/drawing/2014/main" val="3046828228"/>
                    </a:ext>
                  </a:extLst>
                </a:gridCol>
                <a:gridCol w="1689026">
                  <a:extLst>
                    <a:ext uri="{9D8B030D-6E8A-4147-A177-3AD203B41FA5}">
                      <a16:colId xmlns:a16="http://schemas.microsoft.com/office/drawing/2014/main" val="2550946753"/>
                    </a:ext>
                  </a:extLst>
                </a:gridCol>
                <a:gridCol w="1688189">
                  <a:extLst>
                    <a:ext uri="{9D8B030D-6E8A-4147-A177-3AD203B41FA5}">
                      <a16:colId xmlns:a16="http://schemas.microsoft.com/office/drawing/2014/main" val="2936952107"/>
                    </a:ext>
                  </a:extLst>
                </a:gridCol>
              </a:tblGrid>
              <a:tr h="587375">
                <a:tc>
                  <a:txBody>
                    <a:bodyPr/>
                    <a:lstStyle/>
                    <a:p>
                      <a:pPr>
                        <a:lnSpc>
                          <a:spcPct val="115000"/>
                        </a:lnSpc>
                        <a:spcAft>
                          <a:spcPts val="1000"/>
                        </a:spcAft>
                      </a:pPr>
                      <a:endParaRPr lang="de-CH" sz="1200" dirty="0">
                        <a:effectLst/>
                      </a:endParaRPr>
                    </a:p>
                  </a:txBody>
                  <a:tcPr marL="46483" marR="46483" marT="0" marB="0"/>
                </a:tc>
                <a:tc>
                  <a:txBody>
                    <a:bodyPr/>
                    <a:lstStyle/>
                    <a:p>
                      <a:pPr>
                        <a:lnSpc>
                          <a:spcPct val="115000"/>
                        </a:lnSpc>
                        <a:spcAft>
                          <a:spcPts val="1000"/>
                        </a:spcAft>
                      </a:pPr>
                      <a:r>
                        <a:rPr lang="de-AT" sz="1200" dirty="0">
                          <a:effectLst/>
                        </a:rPr>
                        <a:t>Goldenes Standbild</a:t>
                      </a:r>
                      <a:br>
                        <a:rPr lang="de-AT" sz="1200" dirty="0">
                          <a:effectLst/>
                        </a:rPr>
                      </a:br>
                      <a:r>
                        <a:rPr lang="de-AT" sz="1200" dirty="0">
                          <a:effectLst/>
                        </a:rPr>
                        <a:t>Daniel 2</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Die Tiere aus dem Meer</a:t>
                      </a:r>
                      <a:br>
                        <a:rPr lang="de-AT" sz="1200" dirty="0">
                          <a:effectLst/>
                        </a:rPr>
                      </a:br>
                      <a:r>
                        <a:rPr lang="de-AT" sz="1200" dirty="0">
                          <a:effectLst/>
                        </a:rPr>
                        <a:t>Daniel 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Ziegenbock und Widder</a:t>
                      </a:r>
                      <a:br>
                        <a:rPr lang="de-CH" sz="1200" dirty="0">
                          <a:effectLst/>
                        </a:rPr>
                      </a:br>
                      <a:r>
                        <a:rPr lang="de-CH" sz="1200" dirty="0">
                          <a:effectLst/>
                        </a:rPr>
                        <a:t>Daniel 8</a:t>
                      </a:r>
                      <a:endParaRPr lang="de-AT" sz="1200" dirty="0">
                        <a:effectLst/>
                      </a:endParaRPr>
                    </a:p>
                  </a:txBody>
                  <a:tcPr marL="46483" marR="46483" marT="0" marB="0"/>
                </a:tc>
                <a:tc>
                  <a:txBody>
                    <a:bodyPr/>
                    <a:lstStyle/>
                    <a:p>
                      <a:pPr>
                        <a:lnSpc>
                          <a:spcPct val="115000"/>
                        </a:lnSpc>
                        <a:spcAft>
                          <a:spcPts val="1000"/>
                        </a:spcAft>
                      </a:pPr>
                      <a:r>
                        <a:rPr lang="de-AT" sz="1200" dirty="0">
                          <a:effectLst/>
                        </a:rPr>
                        <a:t>Jerusalem und der Messias, Daniel 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846825678"/>
                  </a:ext>
                </a:extLst>
              </a:tr>
              <a:tr h="270592">
                <a:tc>
                  <a:txBody>
                    <a:bodyPr/>
                    <a:lstStyle/>
                    <a:p>
                      <a:pPr>
                        <a:lnSpc>
                          <a:spcPct val="115000"/>
                        </a:lnSpc>
                        <a:spcAft>
                          <a:spcPts val="1000"/>
                        </a:spcAft>
                      </a:pPr>
                      <a:r>
                        <a:rPr lang="de-AT" sz="1200" dirty="0">
                          <a:effectLst/>
                        </a:rPr>
                        <a:t>Babylon</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Gold </a:t>
                      </a:r>
                      <a:r>
                        <a:rPr lang="de-CH" sz="1200" dirty="0">
                          <a:effectLst/>
                        </a:rPr>
                        <a:t> (</a:t>
                      </a:r>
                      <a:r>
                        <a:rPr lang="de-AT" sz="1200" dirty="0">
                          <a:effectLst/>
                        </a:rPr>
                        <a:t>Dan 2:32.38)</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Löwe mit zwei Flügel (Dan 7:4.17)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693387424"/>
                  </a:ext>
                </a:extLst>
              </a:tr>
              <a:tr h="270592">
                <a:tc>
                  <a:txBody>
                    <a:bodyPr/>
                    <a:lstStyle/>
                    <a:p>
                      <a:pPr>
                        <a:lnSpc>
                          <a:spcPct val="115000"/>
                        </a:lnSpc>
                        <a:spcAft>
                          <a:spcPts val="1000"/>
                        </a:spcAft>
                      </a:pPr>
                      <a:r>
                        <a:rPr lang="de-AT" sz="1200">
                          <a:effectLst/>
                        </a:rPr>
                        <a:t>Meder und Perser</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Silber (Dan 2:32.39)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Bär (Dan 7:5.17)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Widder mit zwei Hörnern (Dan 8:3.4.6.7.20)</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4017242426"/>
                  </a:ext>
                </a:extLst>
              </a:tr>
              <a:tr h="365624">
                <a:tc>
                  <a:txBody>
                    <a:bodyPr/>
                    <a:lstStyle/>
                    <a:p>
                      <a:pPr>
                        <a:lnSpc>
                          <a:spcPct val="115000"/>
                        </a:lnSpc>
                        <a:spcAft>
                          <a:spcPts val="1000"/>
                        </a:spcAft>
                      </a:pPr>
                      <a:r>
                        <a:rPr lang="de-AT" sz="1200">
                          <a:effectLst/>
                        </a:rPr>
                        <a:t>Griechenland</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Bronze (Dan 2:32.39)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Leopard mit vier Flügeln vier Köpfen (Dan 7:6.17)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Ziegenbock mit einem Horn (Dan 8:5-8.21)</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4019894401"/>
                  </a:ext>
                </a:extLst>
              </a:tr>
              <a:tr h="270592">
                <a:tc>
                  <a:txBody>
                    <a:bodyPr/>
                    <a:lstStyle/>
                    <a:p>
                      <a:pPr>
                        <a:lnSpc>
                          <a:spcPct val="115000"/>
                        </a:lnSpc>
                        <a:spcAft>
                          <a:spcPts val="1000"/>
                        </a:spcAft>
                      </a:pPr>
                      <a:r>
                        <a:rPr lang="de-AT" sz="1200" dirty="0">
                          <a:effectLst/>
                        </a:rPr>
                        <a:t>Rom</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Eisen (Dan 2:33.40)</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Wildes Tier (Dan 7:7.17.19.23)</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Horn (Dan 8:9)</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kommender Fürst , Verwüster (Dan 9:26.27)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95629099"/>
                  </a:ext>
                </a:extLst>
              </a:tr>
              <a:tr h="365624">
                <a:tc>
                  <a:txBody>
                    <a:bodyPr/>
                    <a:lstStyle/>
                    <a:p>
                      <a:pPr>
                        <a:lnSpc>
                          <a:spcPct val="115000"/>
                        </a:lnSpc>
                        <a:spcAft>
                          <a:spcPts val="1000"/>
                        </a:spcAft>
                      </a:pPr>
                      <a:r>
                        <a:rPr lang="de-AT" sz="1200">
                          <a:effectLst/>
                        </a:rPr>
                        <a:t>Geteiltes Europa</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Eisen und Lehm (Dan 2:33.41-44)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Zehn Hörner (Beginn des geteilten Reiches) (Dan 7:7.24)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1016424941"/>
                  </a:ext>
                </a:extLst>
              </a:tr>
              <a:tr h="270592">
                <a:tc>
                  <a:txBody>
                    <a:bodyPr/>
                    <a:lstStyle/>
                    <a:p>
                      <a:pPr>
                        <a:lnSpc>
                          <a:spcPct val="115000"/>
                        </a:lnSpc>
                        <a:spcAft>
                          <a:spcPts val="1000"/>
                        </a:spcAft>
                      </a:pPr>
                      <a:r>
                        <a:rPr lang="de-AT" sz="1200">
                          <a:effectLst/>
                        </a:rPr>
                        <a:t>Päpstliche Macht</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a:effectLst/>
                        </a:rPr>
                        <a:t> </a:t>
                      </a:r>
                      <a:endParaRPr lang="de-CH" sz="120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kleines Horn (Dan 7:8.20-21.24)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Horn (Dan 8:10-12.23-25)</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de-AT" sz="1200" dirty="0">
                          <a:effectLst/>
                        </a:rPr>
                        <a:t>kommender Fürst , Verwüster (Dan 9:26.27)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1232347390"/>
                  </a:ext>
                </a:extLst>
              </a:tr>
              <a:tr h="365624">
                <a:tc>
                  <a:txBody>
                    <a:bodyPr/>
                    <a:lstStyle/>
                    <a:p>
                      <a:pPr>
                        <a:lnSpc>
                          <a:spcPct val="115000"/>
                        </a:lnSpc>
                        <a:spcAft>
                          <a:spcPts val="1000"/>
                        </a:spcAft>
                      </a:pPr>
                      <a:r>
                        <a:rPr lang="de-AT" sz="1200" dirty="0">
                          <a:effectLst/>
                        </a:rPr>
                        <a:t>Gericht</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angedeutet in „Aufrichtung des Reiches“  (Dan 2:44)</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Gericht (Dan 7:9-12.22.26)</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Rechtfertigung des Heiligtums (Dan 8:13.14.26)</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2640040017"/>
                  </a:ext>
                </a:extLst>
              </a:tr>
              <a:tr h="270592">
                <a:tc>
                  <a:txBody>
                    <a:bodyPr/>
                    <a:lstStyle/>
                    <a:p>
                      <a:pPr>
                        <a:lnSpc>
                          <a:spcPct val="115000"/>
                        </a:lnSpc>
                        <a:spcAft>
                          <a:spcPts val="1000"/>
                        </a:spcAft>
                      </a:pPr>
                      <a:r>
                        <a:rPr lang="de-AT" sz="1200" dirty="0">
                          <a:effectLst/>
                        </a:rPr>
                        <a:t>Gottes Reich</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Stein (Dan 2:34.35. 44.45)</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Ewiges Königtum (Dan 7:13-14.18.22.27)</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tc>
                  <a:txBody>
                    <a:bodyPr/>
                    <a:lstStyle/>
                    <a:p>
                      <a:pPr>
                        <a:lnSpc>
                          <a:spcPct val="115000"/>
                        </a:lnSpc>
                        <a:spcAft>
                          <a:spcPts val="1000"/>
                        </a:spcAft>
                      </a:pPr>
                      <a:r>
                        <a:rPr lang="de-AT" sz="1200" dirty="0">
                          <a:effectLst/>
                        </a:rPr>
                        <a:t> </a:t>
                      </a:r>
                      <a:endParaRPr lang="de-CH" sz="1200" dirty="0">
                        <a:effectLst/>
                        <a:latin typeface="Calibri" panose="020F0502020204030204" pitchFamily="34" charset="0"/>
                        <a:ea typeface="Calibri" panose="020F0502020204030204" pitchFamily="34" charset="0"/>
                        <a:cs typeface="Arial" panose="020B0604020202020204" pitchFamily="34" charset="0"/>
                      </a:endParaRPr>
                    </a:p>
                  </a:txBody>
                  <a:tcPr marL="46483" marR="46483" marT="0" marB="0"/>
                </a:tc>
                <a:extLst>
                  <a:ext uri="{0D108BD9-81ED-4DB2-BD59-A6C34878D82A}">
                    <a16:rowId xmlns:a16="http://schemas.microsoft.com/office/drawing/2014/main" val="531772225"/>
                  </a:ext>
                </a:extLst>
              </a:tr>
            </a:tbl>
          </a:graphicData>
        </a:graphic>
      </p:graphicFrame>
      <p:sp>
        <p:nvSpPr>
          <p:cNvPr id="5" name="Titel 4">
            <a:extLst>
              <a:ext uri="{FF2B5EF4-FFF2-40B4-BE49-F238E27FC236}">
                <a16:creationId xmlns:a16="http://schemas.microsoft.com/office/drawing/2014/main" id="{6F0B344A-2D7C-4F26-9DB1-B4A96D8268F5}"/>
              </a:ext>
            </a:extLst>
          </p:cNvPr>
          <p:cNvSpPr>
            <a:spLocks noGrp="1"/>
          </p:cNvSpPr>
          <p:nvPr>
            <p:ph type="title"/>
          </p:nvPr>
        </p:nvSpPr>
        <p:spPr/>
        <p:txBody>
          <a:bodyPr>
            <a:normAutofit/>
          </a:bodyPr>
          <a:lstStyle/>
          <a:p>
            <a:r>
              <a:rPr lang="de-AT" sz="4400" dirty="0">
                <a:effectLst/>
              </a:rPr>
              <a:t>Überblick über die Visionen Daniel</a:t>
            </a:r>
            <a:endParaRPr lang="de-CH" dirty="0"/>
          </a:p>
        </p:txBody>
      </p:sp>
    </p:spTree>
    <p:extLst>
      <p:ext uri="{BB962C8B-B14F-4D97-AF65-F5344CB8AC3E}">
        <p14:creationId xmlns:p14="http://schemas.microsoft.com/office/powerpoint/2010/main" val="164000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9,24-27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85000" lnSpcReduction="10000"/>
          </a:bodyPr>
          <a:lstStyle/>
          <a:p>
            <a:r>
              <a:rPr lang="de-DE" dirty="0"/>
              <a:t>Über dein Volk und über deine heilige Stadt sind 70 Wochen bestimmt, um der Übertretung ein Ende zu machen und die Sünden abzutun, um die Missetat zu sühnen und eine ewige Gerechtigkeit herbeizuführen, um Gesicht und Weissagung zu versiegeln und ein Allerheiligstes zu salben. So wisse und verstehe: Vom </a:t>
            </a:r>
            <a:r>
              <a:rPr lang="de-DE" dirty="0" err="1"/>
              <a:t>Erlaß</a:t>
            </a:r>
            <a:r>
              <a:rPr lang="de-DE" dirty="0"/>
              <a:t> des Befehls zur Wiederherstellung und zum Aufbau Jerusalems bis zu dem Gesalbten, dem Fürsten, vergehen 7 Wochen und 62 Wochen; …</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9,24-27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20000"/>
          </a:bodyPr>
          <a:lstStyle/>
          <a:p>
            <a:r>
              <a:rPr lang="de-DE" dirty="0"/>
              <a:t>… Straßen und Gräben werden wieder gebaut, und zwar in bedrängter Zeit. Und nach den 62 Wochen wird der Gesalbte ausgerottet werden, und ihm wird nichts zuteil werden; die Stadt aber samt dem Heiligtum wird das Volk des zukünftigen Fürsten zerstören, und sie geht unter in der überströmenden Flut; und bis ans Ende wird es Krieg geben, fest beschlossene Verwüstungen. …</a:t>
            </a:r>
            <a:endParaRPr lang="de-CH" dirty="0"/>
          </a:p>
        </p:txBody>
      </p:sp>
    </p:spTree>
    <p:extLst>
      <p:ext uri="{BB962C8B-B14F-4D97-AF65-F5344CB8AC3E}">
        <p14:creationId xmlns:p14="http://schemas.microsoft.com/office/powerpoint/2010/main" val="1511210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Dan 9,24-27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a:bodyPr>
          <a:lstStyle/>
          <a:p>
            <a:r>
              <a:rPr lang="de-DE" dirty="0"/>
              <a:t>… Und er wird mit den Vielen einen festen Bund schließen eine Woche lang; und in der Mitte der Woche wird er Schlacht- und Speisopfer aufhören lassen, und neben dem Flügel wird ein </a:t>
            </a:r>
            <a:r>
              <a:rPr lang="de-DE" dirty="0" err="1"/>
              <a:t>Greuel</a:t>
            </a:r>
            <a:r>
              <a:rPr lang="de-DE" dirty="0"/>
              <a:t> der Verwüstung aufgestellt, und zwar bis die fest beschlossene Vernichtung sich über den Verwüster ergießt. </a:t>
            </a:r>
            <a:endParaRPr lang="de-CH" dirty="0"/>
          </a:p>
        </p:txBody>
      </p:sp>
    </p:spTree>
    <p:extLst>
      <p:ext uri="{BB962C8B-B14F-4D97-AF65-F5344CB8AC3E}">
        <p14:creationId xmlns:p14="http://schemas.microsoft.com/office/powerpoint/2010/main" val="1008387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5812461E-BE5C-482F-82AA-0820AF102A11}"/>
              </a:ext>
            </a:extLst>
          </p:cNvPr>
          <p:cNvGrpSpPr>
            <a:grpSpLocks noChangeAspect="1"/>
          </p:cNvGrpSpPr>
          <p:nvPr/>
        </p:nvGrpSpPr>
        <p:grpSpPr>
          <a:xfrm>
            <a:off x="120555" y="571500"/>
            <a:ext cx="11977565" cy="5766342"/>
            <a:chOff x="0" y="981296"/>
            <a:chExt cx="8981440" cy="4326034"/>
          </a:xfrm>
        </p:grpSpPr>
        <p:pic>
          <p:nvPicPr>
            <p:cNvPr id="7" name="Bild 25">
              <a:extLst>
                <a:ext uri="{FF2B5EF4-FFF2-40B4-BE49-F238E27FC236}">
                  <a16:creationId xmlns:a16="http://schemas.microsoft.com/office/drawing/2014/main" id="{C3A1D399-6CF3-4D54-9758-B4AA891428E4}"/>
                </a:ext>
              </a:extLst>
            </p:cNvPr>
            <p:cNvPicPr preferRelativeResize="0">
              <a:picLocks noChangeAspect="1"/>
            </p:cNvPicPr>
            <p:nvPr/>
          </p:nvPicPr>
          <p:blipFill rotWithShape="1">
            <a:blip r:embed="rId2" cstate="print">
              <a:clrChange>
                <a:clrFrom>
                  <a:srgbClr val="FFFFFF"/>
                </a:clrFrom>
                <a:clrTo>
                  <a:srgbClr val="FFFFFF">
                    <a:alpha val="0"/>
                  </a:srgbClr>
                </a:clrTo>
              </a:clrChange>
              <a:lum bright="-20000" contrast="40000"/>
              <a:extLst>
                <a:ext uri="{28A0092B-C50C-407E-A947-70E740481C1C}">
                  <a14:useLocalDpi xmlns:a14="http://schemas.microsoft.com/office/drawing/2010/main" val="0"/>
                </a:ext>
              </a:extLst>
            </a:blip>
            <a:srcRect l="685" t="35417" b="4299"/>
            <a:stretch/>
          </p:blipFill>
          <p:spPr bwMode="auto">
            <a:xfrm>
              <a:off x="0" y="1270662"/>
              <a:ext cx="8981440" cy="3864044"/>
            </a:xfrm>
            <a:prstGeom prst="rect">
              <a:avLst/>
            </a:prstGeom>
            <a:noFill/>
            <a:ln>
              <a:noFill/>
            </a:ln>
          </p:spPr>
        </p:pic>
        <p:sp>
          <p:nvSpPr>
            <p:cNvPr id="8" name="AutoShape 40">
              <a:extLst>
                <a:ext uri="{FF2B5EF4-FFF2-40B4-BE49-F238E27FC236}">
                  <a16:creationId xmlns:a16="http://schemas.microsoft.com/office/drawing/2014/main" id="{0AAA2248-A6A4-4D8E-91C2-264B9A5A53CD}"/>
                </a:ext>
              </a:extLst>
            </p:cNvPr>
            <p:cNvSpPr>
              <a:spLocks noChangeArrowheads="1"/>
            </p:cNvSpPr>
            <p:nvPr/>
          </p:nvSpPr>
          <p:spPr bwMode="auto">
            <a:xfrm>
              <a:off x="3816662" y="1270662"/>
              <a:ext cx="1231308" cy="762230"/>
            </a:xfrm>
            <a:prstGeom prst="wedgeRectCallout">
              <a:avLst>
                <a:gd name="adj1" fmla="val 15599"/>
                <a:gd name="adj2" fmla="val 113480"/>
              </a:avLst>
            </a:prstGeom>
            <a:solidFill>
              <a:srgbClr val="F2F2F2">
                <a:alpha val="70000"/>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36000" tIns="36000" rIns="36000" bIns="36000" anchor="t" anchorCtr="0" upright="1">
              <a:noAutofit/>
            </a:bodyPr>
            <a:lstStyle/>
            <a:p>
              <a:pPr algn="just">
                <a:lnSpc>
                  <a:spcPct val="107000"/>
                </a:lnSpc>
                <a:spcAft>
                  <a:spcPts val="800"/>
                </a:spcAft>
              </a:pPr>
              <a:r>
                <a:rPr lang="de-CH" sz="1600" dirty="0">
                  <a:effectLst/>
                  <a:latin typeface="Arial" panose="020B0604020202020204" pitchFamily="34" charset="0"/>
                  <a:ea typeface="Calibri" panose="020F0502020204030204" pitchFamily="34" charset="0"/>
                  <a:cs typeface="Times New Roman" panose="02020603050405020304" pitchFamily="18" charset="0"/>
                </a:rPr>
                <a:t>Kreuzigung Jesu</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err="1">
                  <a:effectLst/>
                  <a:latin typeface="Arial" panose="020B0604020202020204" pitchFamily="34" charset="0"/>
                  <a:ea typeface="Calibri" panose="020F0502020204030204" pitchFamily="34" charset="0"/>
                  <a:cs typeface="Times New Roman" panose="02020603050405020304" pitchFamily="18" charset="0"/>
                </a:rPr>
                <a:t>Mt</a:t>
              </a:r>
              <a:r>
                <a:rPr lang="de-CH" sz="1600" b="1" dirty="0">
                  <a:effectLst/>
                  <a:latin typeface="Arial" panose="020B0604020202020204" pitchFamily="34" charset="0"/>
                  <a:ea typeface="Calibri" panose="020F0502020204030204" pitchFamily="34" charset="0"/>
                  <a:cs typeface="Times New Roman" panose="02020603050405020304" pitchFamily="18" charset="0"/>
                </a:rPr>
                <a:t> 27:50-51</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CH" sz="1600"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Dan 9:26.27</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CH" sz="1600"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 </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6">
              <a:extLst>
                <a:ext uri="{FF2B5EF4-FFF2-40B4-BE49-F238E27FC236}">
                  <a16:creationId xmlns:a16="http://schemas.microsoft.com/office/drawing/2014/main" id="{0F0F6AA3-F6B4-4541-8A73-58E445DAC7A6}"/>
                </a:ext>
              </a:extLst>
            </p:cNvPr>
            <p:cNvSpPr txBox="1">
              <a:spLocks noChangeArrowheads="1"/>
            </p:cNvSpPr>
            <p:nvPr/>
          </p:nvSpPr>
          <p:spPr bwMode="auto">
            <a:xfrm>
              <a:off x="1650670" y="3776353"/>
              <a:ext cx="148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1. - 69. Woche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7">
              <a:extLst>
                <a:ext uri="{FF2B5EF4-FFF2-40B4-BE49-F238E27FC236}">
                  <a16:creationId xmlns:a16="http://schemas.microsoft.com/office/drawing/2014/main" id="{F6402DDF-5477-4056-9E36-7AB76DCEE684}"/>
                </a:ext>
              </a:extLst>
            </p:cNvPr>
            <p:cNvSpPr txBox="1">
              <a:spLocks noChangeArrowheads="1"/>
            </p:cNvSpPr>
            <p:nvPr/>
          </p:nvSpPr>
          <p:spPr bwMode="auto">
            <a:xfrm>
              <a:off x="3823855" y="3918857"/>
              <a:ext cx="148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70. Woche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8">
              <a:extLst>
                <a:ext uri="{FF2B5EF4-FFF2-40B4-BE49-F238E27FC236}">
                  <a16:creationId xmlns:a16="http://schemas.microsoft.com/office/drawing/2014/main" id="{8CEA9A0E-69BC-492F-8C58-B7E31CBFBC1E}"/>
                </a:ext>
              </a:extLst>
            </p:cNvPr>
            <p:cNvSpPr txBox="1">
              <a:spLocks noChangeArrowheads="1"/>
            </p:cNvSpPr>
            <p:nvPr/>
          </p:nvSpPr>
          <p:spPr bwMode="auto">
            <a:xfrm>
              <a:off x="3503221" y="3538847"/>
              <a:ext cx="148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1/2 Woche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9">
              <a:extLst>
                <a:ext uri="{FF2B5EF4-FFF2-40B4-BE49-F238E27FC236}">
                  <a16:creationId xmlns:a16="http://schemas.microsoft.com/office/drawing/2014/main" id="{8000E032-E5EB-4278-85C0-6ACD3EBDD33D}"/>
                </a:ext>
              </a:extLst>
            </p:cNvPr>
            <p:cNvSpPr txBox="1">
              <a:spLocks noChangeArrowheads="1"/>
            </p:cNvSpPr>
            <p:nvPr/>
          </p:nvSpPr>
          <p:spPr bwMode="auto">
            <a:xfrm>
              <a:off x="4358244" y="3538847"/>
              <a:ext cx="14859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1/2 Woche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30">
              <a:extLst>
                <a:ext uri="{FF2B5EF4-FFF2-40B4-BE49-F238E27FC236}">
                  <a16:creationId xmlns:a16="http://schemas.microsoft.com/office/drawing/2014/main" id="{F639BAA3-FFEC-42BE-B511-F2959013F062}"/>
                </a:ext>
              </a:extLst>
            </p:cNvPr>
            <p:cNvSpPr txBox="1">
              <a:spLocks noChangeArrowheads="1"/>
            </p:cNvSpPr>
            <p:nvPr/>
          </p:nvSpPr>
          <p:spPr bwMode="auto">
            <a:xfrm>
              <a:off x="2101190" y="4447209"/>
              <a:ext cx="2804060" cy="24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70 Wochen = 490 Jahre (Dan 9:24-27)</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31">
              <a:extLst>
                <a:ext uri="{FF2B5EF4-FFF2-40B4-BE49-F238E27FC236}">
                  <a16:creationId xmlns:a16="http://schemas.microsoft.com/office/drawing/2014/main" id="{501137F8-DA8B-4BA9-B876-5F391EA97C94}"/>
                </a:ext>
              </a:extLst>
            </p:cNvPr>
            <p:cNvSpPr txBox="1">
              <a:spLocks noChangeArrowheads="1"/>
            </p:cNvSpPr>
            <p:nvPr/>
          </p:nvSpPr>
          <p:spPr bwMode="auto">
            <a:xfrm>
              <a:off x="2664318" y="4964430"/>
              <a:ext cx="396243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a:solidFill>
                    <a:srgbClr val="404040"/>
                  </a:solidFill>
                  <a:effectLst/>
                  <a:latin typeface="Arial" panose="020B0604020202020204" pitchFamily="34" charset="0"/>
                  <a:ea typeface="Calibri" panose="020F0502020204030204" pitchFamily="34" charset="0"/>
                  <a:cs typeface="Times New Roman" panose="02020603050405020304" pitchFamily="18" charset="0"/>
                </a:rPr>
                <a:t>2300 Abende und Morgen = 2300 Jahre (Dan 8:14)</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utoShape 32">
              <a:extLst>
                <a:ext uri="{FF2B5EF4-FFF2-40B4-BE49-F238E27FC236}">
                  <a16:creationId xmlns:a16="http://schemas.microsoft.com/office/drawing/2014/main" id="{D5B4671A-28C9-4B49-A34A-F06D54C477B0}"/>
                </a:ext>
              </a:extLst>
            </p:cNvPr>
            <p:cNvSpPr>
              <a:spLocks noChangeArrowheads="1"/>
            </p:cNvSpPr>
            <p:nvPr/>
          </p:nvSpPr>
          <p:spPr bwMode="auto">
            <a:xfrm>
              <a:off x="525819" y="1876466"/>
              <a:ext cx="1485899" cy="1028700"/>
            </a:xfrm>
            <a:prstGeom prst="wedgeRectCallout">
              <a:avLst>
                <a:gd name="adj1" fmla="val -12931"/>
                <a:gd name="adj2" fmla="val 78993"/>
              </a:avLst>
            </a:prstGeom>
            <a:solidFill>
              <a:srgbClr val="F2F2F2">
                <a:alpha val="70000"/>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36000" tIns="36000" rIns="36000" bIns="36000" anchor="t" anchorCtr="0" upright="1">
              <a:noAutofit/>
            </a:bodyPr>
            <a:lstStyle/>
            <a:p>
              <a:pPr algn="l">
                <a:lnSpc>
                  <a:spcPct val="107000"/>
                </a:lnSpc>
                <a:spcAft>
                  <a:spcPts val="800"/>
                </a:spcAft>
              </a:pPr>
              <a:r>
                <a:rPr lang="de-CH" sz="1600" dirty="0">
                  <a:effectLst/>
                  <a:latin typeface="Arial" panose="020B0604020202020204" pitchFamily="34" charset="0"/>
                  <a:ea typeface="Calibri" panose="020F0502020204030204" pitchFamily="34" charset="0"/>
                  <a:cs typeface="Times New Roman" panose="02020603050405020304" pitchFamily="18" charset="0"/>
                </a:rPr>
                <a:t>3. Befehl zur Rückkehr</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Esra 7:6-28</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dirty="0">
                  <a:effectLst/>
                  <a:latin typeface="Arial" panose="020B0604020202020204" pitchFamily="34" charset="0"/>
                  <a:ea typeface="Calibri" panose="020F0502020204030204" pitchFamily="34" charset="0"/>
                  <a:cs typeface="Times New Roman" panose="02020603050405020304" pitchFamily="18" charset="0"/>
                </a:rPr>
                <a:t>Zeit Israels</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Dan 9:24-25</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 Box 33">
              <a:extLst>
                <a:ext uri="{FF2B5EF4-FFF2-40B4-BE49-F238E27FC236}">
                  <a16:creationId xmlns:a16="http://schemas.microsoft.com/office/drawing/2014/main" id="{D231F82E-7EDA-4D51-9F81-4DBDDABA40F6}"/>
                </a:ext>
              </a:extLst>
            </p:cNvPr>
            <p:cNvSpPr txBox="1">
              <a:spLocks noChangeArrowheads="1"/>
            </p:cNvSpPr>
            <p:nvPr/>
          </p:nvSpPr>
          <p:spPr bwMode="auto">
            <a:xfrm>
              <a:off x="498764" y="3241963"/>
              <a:ext cx="115062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457 v. Chr.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34">
              <a:extLst>
                <a:ext uri="{FF2B5EF4-FFF2-40B4-BE49-F238E27FC236}">
                  <a16:creationId xmlns:a16="http://schemas.microsoft.com/office/drawing/2014/main" id="{FD1EC583-FD58-4CD9-B139-5F3949B11A89}"/>
                </a:ext>
              </a:extLst>
            </p:cNvPr>
            <p:cNvSpPr txBox="1">
              <a:spLocks noChangeArrowheads="1"/>
            </p:cNvSpPr>
            <p:nvPr/>
          </p:nvSpPr>
          <p:spPr bwMode="auto">
            <a:xfrm>
              <a:off x="3515096" y="3206475"/>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27n.Chr.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35">
              <a:extLst>
                <a:ext uri="{FF2B5EF4-FFF2-40B4-BE49-F238E27FC236}">
                  <a16:creationId xmlns:a16="http://schemas.microsoft.com/office/drawing/2014/main" id="{053ED161-997A-474C-B049-BE5C1540ACA4}"/>
                </a:ext>
              </a:extLst>
            </p:cNvPr>
            <p:cNvSpPr txBox="1">
              <a:spLocks noChangeArrowheads="1"/>
            </p:cNvSpPr>
            <p:nvPr/>
          </p:nvSpPr>
          <p:spPr bwMode="auto">
            <a:xfrm>
              <a:off x="4310743" y="3208823"/>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31n.Chr.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Box 36">
              <a:extLst>
                <a:ext uri="{FF2B5EF4-FFF2-40B4-BE49-F238E27FC236}">
                  <a16:creationId xmlns:a16="http://schemas.microsoft.com/office/drawing/2014/main" id="{90DF0490-17A7-45E2-9482-33D9EBAF7B2D}"/>
                </a:ext>
              </a:extLst>
            </p:cNvPr>
            <p:cNvSpPr txBox="1">
              <a:spLocks noChangeArrowheads="1"/>
            </p:cNvSpPr>
            <p:nvPr/>
          </p:nvSpPr>
          <p:spPr bwMode="auto">
            <a:xfrm>
              <a:off x="5142016" y="3237407"/>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34n.Chr.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37">
              <a:extLst>
                <a:ext uri="{FF2B5EF4-FFF2-40B4-BE49-F238E27FC236}">
                  <a16:creationId xmlns:a16="http://schemas.microsoft.com/office/drawing/2014/main" id="{987BF252-C7D8-4AB2-ACBC-FB718D89EC92}"/>
                </a:ext>
              </a:extLst>
            </p:cNvPr>
            <p:cNvSpPr txBox="1">
              <a:spLocks noChangeArrowheads="1"/>
            </p:cNvSpPr>
            <p:nvPr/>
          </p:nvSpPr>
          <p:spPr bwMode="auto">
            <a:xfrm>
              <a:off x="7327075" y="3313215"/>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gn="ctr">
                <a:lnSpc>
                  <a:spcPct val="107000"/>
                </a:lnSpc>
                <a:spcAft>
                  <a:spcPts val="800"/>
                </a:spcAft>
              </a:pPr>
              <a:r>
                <a:rPr lang="de-CH" sz="1600" b="1" dirty="0">
                  <a:solidFill>
                    <a:srgbClr val="404040"/>
                  </a:solidFill>
                  <a:effectLst/>
                  <a:latin typeface="Arial" panose="020B0604020202020204" pitchFamily="34" charset="0"/>
                  <a:ea typeface="Calibri" panose="020F0502020204030204" pitchFamily="34" charset="0"/>
                  <a:cs typeface="Times New Roman" panose="02020603050405020304" pitchFamily="18" charset="0"/>
                </a:rPr>
                <a:t>1844 n. Chr.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AutoShape 38">
              <a:extLst>
                <a:ext uri="{FF2B5EF4-FFF2-40B4-BE49-F238E27FC236}">
                  <a16:creationId xmlns:a16="http://schemas.microsoft.com/office/drawing/2014/main" id="{E4410869-3A14-4193-B6B7-F2803E0309FD}"/>
                </a:ext>
              </a:extLst>
            </p:cNvPr>
            <p:cNvSpPr>
              <a:spLocks noChangeArrowheads="1"/>
            </p:cNvSpPr>
            <p:nvPr/>
          </p:nvSpPr>
          <p:spPr bwMode="auto">
            <a:xfrm>
              <a:off x="6836260" y="981296"/>
              <a:ext cx="1682279" cy="1828799"/>
            </a:xfrm>
            <a:prstGeom prst="wedgeRectCallout">
              <a:avLst>
                <a:gd name="adj1" fmla="val 6949"/>
                <a:gd name="adj2" fmla="val 70930"/>
              </a:avLst>
            </a:prstGeom>
            <a:solidFill>
              <a:srgbClr val="F2F2F2">
                <a:alpha val="70000"/>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36000" tIns="36000" rIns="36000" bIns="36000" anchor="t" anchorCtr="0" upright="1">
              <a:noAutofit/>
            </a:bodyPr>
            <a:lstStyle/>
            <a:p>
              <a:pPr algn="l">
                <a:lnSpc>
                  <a:spcPct val="107000"/>
                </a:lnSpc>
                <a:spcAft>
                  <a:spcPts val="800"/>
                </a:spcAft>
              </a:pPr>
              <a:r>
                <a:rPr lang="de-CH" sz="1600" dirty="0">
                  <a:effectLst/>
                  <a:latin typeface="Arial" panose="020B0604020202020204" pitchFamily="34" charset="0"/>
                  <a:ea typeface="Calibri" panose="020F0502020204030204" pitchFamily="34" charset="0"/>
                  <a:cs typeface="Times New Roman" panose="02020603050405020304" pitchFamily="18" charset="0"/>
                </a:rPr>
                <a:t>Beginn des großen Versöhnungstages</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3Mo 16:15-17</a:t>
              </a:r>
              <a:br>
                <a:rPr lang="de-CH" sz="1600"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br>
              <a:r>
                <a:rPr lang="de-CH" sz="1600" dirty="0">
                  <a:effectLst/>
                  <a:latin typeface="Arial" panose="020B0604020202020204" pitchFamily="34" charset="0"/>
                  <a:ea typeface="Calibri" panose="020F0502020204030204" pitchFamily="34" charset="0"/>
                  <a:cs typeface="Times New Roman" panose="02020603050405020304" pitchFamily="18" charset="0"/>
                </a:rPr>
                <a:t>Zeit des Gerichts</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Offb 14:6-7</a:t>
              </a:r>
              <a:br>
                <a:rPr lang="de-CH" sz="1600" b="1"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Dan 7:10</a:t>
              </a:r>
              <a:br>
                <a:rPr lang="de-CH" sz="1600"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br>
              <a:r>
                <a:rPr lang="de-CH" sz="1600" dirty="0">
                  <a:effectLst/>
                  <a:latin typeface="Arial" panose="020B0604020202020204" pitchFamily="34" charset="0"/>
                  <a:ea typeface="Calibri" panose="020F0502020204030204" pitchFamily="34" charset="0"/>
                  <a:cs typeface="Times New Roman" panose="02020603050405020304" pitchFamily="18" charset="0"/>
                </a:rPr>
                <a:t>Grosse Enttäuschung</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Offb 10:5-7</a:t>
              </a:r>
              <a:br>
                <a:rPr lang="de-CH" sz="1600" b="1"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a:effectLst/>
                  <a:latin typeface="Arial" panose="020B0604020202020204" pitchFamily="34" charset="0"/>
                  <a:ea typeface="Calibri" panose="020F0502020204030204" pitchFamily="34" charset="0"/>
                  <a:cs typeface="Times New Roman" panose="02020603050405020304" pitchFamily="18" charset="0"/>
                </a:rPr>
                <a:t>Dan 7:10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AutoShape 39">
              <a:extLst>
                <a:ext uri="{FF2B5EF4-FFF2-40B4-BE49-F238E27FC236}">
                  <a16:creationId xmlns:a16="http://schemas.microsoft.com/office/drawing/2014/main" id="{5705C404-2FB0-4644-826B-70A092FCE306}"/>
                </a:ext>
              </a:extLst>
            </p:cNvPr>
            <p:cNvSpPr>
              <a:spLocks noChangeArrowheads="1"/>
            </p:cNvSpPr>
            <p:nvPr/>
          </p:nvSpPr>
          <p:spPr bwMode="auto">
            <a:xfrm>
              <a:off x="5142015" y="990825"/>
              <a:ext cx="1600201" cy="1069469"/>
            </a:xfrm>
            <a:prstGeom prst="wedgeRectCallout">
              <a:avLst>
                <a:gd name="adj1" fmla="val -29633"/>
                <a:gd name="adj2" fmla="val 138995"/>
              </a:avLst>
            </a:prstGeom>
            <a:solidFill>
              <a:srgbClr val="F2F2F2">
                <a:alpha val="70000"/>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36000" tIns="36000" rIns="36000" bIns="36000" anchor="t" anchorCtr="0" upright="1">
              <a:noAutofit/>
            </a:bodyPr>
            <a:lstStyle/>
            <a:p>
              <a:pPr algn="l">
                <a:lnSpc>
                  <a:spcPct val="107000"/>
                </a:lnSpc>
                <a:spcAft>
                  <a:spcPts val="800"/>
                </a:spcAft>
              </a:pPr>
              <a:r>
                <a:rPr lang="de-CH" sz="1600" dirty="0">
                  <a:effectLst/>
                  <a:latin typeface="Arial" panose="020B0604020202020204" pitchFamily="34" charset="0"/>
                  <a:ea typeface="Calibri" panose="020F0502020204030204" pitchFamily="34" charset="0"/>
                  <a:cs typeface="Times New Roman" panose="02020603050405020304" pitchFamily="18" charset="0"/>
                </a:rPr>
                <a:t>Steinigung des Stephanus und Beginn der Zeit der Christen</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err="1">
                  <a:effectLst/>
                  <a:latin typeface="Arial" panose="020B0604020202020204" pitchFamily="34" charset="0"/>
                  <a:ea typeface="Calibri" panose="020F0502020204030204" pitchFamily="34" charset="0"/>
                  <a:cs typeface="Times New Roman" panose="02020603050405020304" pitchFamily="18" charset="0"/>
                </a:rPr>
                <a:t>Apg</a:t>
              </a:r>
              <a:r>
                <a:rPr lang="de-CH" sz="1600" b="1" dirty="0">
                  <a:effectLst/>
                  <a:latin typeface="Arial" panose="020B0604020202020204" pitchFamily="34" charset="0"/>
                  <a:ea typeface="Calibri" panose="020F0502020204030204" pitchFamily="34" charset="0"/>
                  <a:cs typeface="Times New Roman" panose="02020603050405020304" pitchFamily="18" charset="0"/>
                </a:rPr>
                <a:t> 7:51-8:1, 10:45-47, 13:46-47</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AutoShape 41">
              <a:extLst>
                <a:ext uri="{FF2B5EF4-FFF2-40B4-BE49-F238E27FC236}">
                  <a16:creationId xmlns:a16="http://schemas.microsoft.com/office/drawing/2014/main" id="{B3AFA98B-4280-4F04-8520-6A10DBD47B44}"/>
                </a:ext>
              </a:extLst>
            </p:cNvPr>
            <p:cNvSpPr>
              <a:spLocks noChangeArrowheads="1"/>
            </p:cNvSpPr>
            <p:nvPr/>
          </p:nvSpPr>
          <p:spPr bwMode="auto">
            <a:xfrm>
              <a:off x="2474619" y="1461391"/>
              <a:ext cx="1165861" cy="450215"/>
            </a:xfrm>
            <a:prstGeom prst="wedgeRectCallout">
              <a:avLst>
                <a:gd name="adj1" fmla="val 62194"/>
                <a:gd name="adj2" fmla="val 303405"/>
              </a:avLst>
            </a:prstGeom>
            <a:solidFill>
              <a:srgbClr val="F2F2F2">
                <a:alpha val="70000"/>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36000" tIns="36000" rIns="36000" bIns="36000" anchor="t" anchorCtr="0" upright="1">
              <a:noAutofit/>
            </a:bodyPr>
            <a:lstStyle/>
            <a:p>
              <a:pPr algn="l">
                <a:lnSpc>
                  <a:spcPct val="107000"/>
                </a:lnSpc>
                <a:spcAft>
                  <a:spcPts val="800"/>
                </a:spcAft>
              </a:pPr>
              <a:r>
                <a:rPr lang="de-CH" sz="1600" dirty="0">
                  <a:effectLst/>
                  <a:latin typeface="Arial" panose="020B0604020202020204" pitchFamily="34" charset="0"/>
                  <a:ea typeface="Calibri" panose="020F0502020204030204" pitchFamily="34" charset="0"/>
                  <a:cs typeface="Times New Roman" panose="02020603050405020304" pitchFamily="18" charset="0"/>
                </a:rPr>
                <a:t>Taufe Jesu</a:t>
              </a:r>
              <a:br>
                <a:rPr lang="de-CH" sz="1600" dirty="0">
                  <a:effectLst/>
                  <a:latin typeface="Arial" panose="020B0604020202020204" pitchFamily="34" charset="0"/>
                  <a:ea typeface="Calibri" panose="020F0502020204030204" pitchFamily="34" charset="0"/>
                  <a:cs typeface="Times New Roman" panose="02020603050405020304" pitchFamily="18" charset="0"/>
                </a:rPr>
              </a:br>
              <a:r>
                <a:rPr lang="de-CH" sz="1600" b="1" dirty="0" err="1">
                  <a:effectLst/>
                  <a:latin typeface="Arial" panose="020B0604020202020204" pitchFamily="34" charset="0"/>
                  <a:ea typeface="Calibri" panose="020F0502020204030204" pitchFamily="34" charset="0"/>
                  <a:cs typeface="Times New Roman" panose="02020603050405020304" pitchFamily="18" charset="0"/>
                </a:rPr>
                <a:t>Lk</a:t>
              </a:r>
              <a:r>
                <a:rPr lang="de-CH" sz="1600" b="1" dirty="0">
                  <a:effectLst/>
                  <a:latin typeface="Arial" panose="020B0604020202020204" pitchFamily="34" charset="0"/>
                  <a:ea typeface="Calibri" panose="020F0502020204030204" pitchFamily="34" charset="0"/>
                  <a:cs typeface="Times New Roman" panose="02020603050405020304" pitchFamily="18" charset="0"/>
                </a:rPr>
                <a:t> 3:21-23</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CH" sz="1600" dirty="0">
                  <a:solidFill>
                    <a:srgbClr val="7F7F7F"/>
                  </a:solidFill>
                  <a:effectLst/>
                  <a:latin typeface="Arial" panose="020B0604020202020204" pitchFamily="34" charset="0"/>
                  <a:ea typeface="Calibri" panose="020F0502020204030204" pitchFamily="34" charset="0"/>
                  <a:cs typeface="Times New Roman" panose="02020603050405020304" pitchFamily="18" charset="0"/>
                </a:rPr>
                <a:t> </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4" name="AutoShape 32">
            <a:extLst>
              <a:ext uri="{FF2B5EF4-FFF2-40B4-BE49-F238E27FC236}">
                <a16:creationId xmlns:a16="http://schemas.microsoft.com/office/drawing/2014/main" id="{BBC6162D-CD24-44CE-903C-E04EBE471334}"/>
              </a:ext>
            </a:extLst>
          </p:cNvPr>
          <p:cNvSpPr>
            <a:spLocks noChangeArrowheads="1"/>
          </p:cNvSpPr>
          <p:nvPr/>
        </p:nvSpPr>
        <p:spPr bwMode="auto">
          <a:xfrm>
            <a:off x="821783" y="393222"/>
            <a:ext cx="1981580" cy="1201116"/>
          </a:xfrm>
          <a:prstGeom prst="wedgeRectCallout">
            <a:avLst>
              <a:gd name="adj1" fmla="val -59756"/>
              <a:gd name="adj2" fmla="val 18195"/>
            </a:avLst>
          </a:prstGeom>
          <a:solidFill>
            <a:srgbClr val="F2F2F2">
              <a:alpha val="70000"/>
            </a:srgbClr>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r>
              <a:rPr lang="de-DE" sz="1050" dirty="0">
                <a:effectLst/>
                <a:latin typeface="Arial" panose="020B0604020202020204" pitchFamily="34" charset="0"/>
                <a:ea typeface="Times New Roman" panose="02020603050405020304" pitchFamily="18" charset="0"/>
              </a:rPr>
              <a:t>1. Befehl zur Rückkehr</a:t>
            </a:r>
            <a:endParaRPr lang="de-CH" sz="1050" dirty="0">
              <a:effectLst/>
              <a:latin typeface="Times New Roman" panose="02020603050405020304" pitchFamily="18" charset="0"/>
              <a:ea typeface="Times New Roman" panose="02020603050405020304" pitchFamily="18" charset="0"/>
            </a:endParaRPr>
          </a:p>
          <a:p>
            <a:r>
              <a:rPr lang="de-DE" sz="1000" dirty="0">
                <a:effectLst/>
                <a:latin typeface="Arial" panose="020B0604020202020204" pitchFamily="34" charset="0"/>
                <a:ea typeface="Times New Roman" panose="02020603050405020304" pitchFamily="18" charset="0"/>
              </a:rPr>
              <a:t>536 v. Chr.</a:t>
            </a:r>
            <a:br>
              <a:rPr lang="de-DE" sz="1050" dirty="0">
                <a:effectLst/>
                <a:latin typeface="Arial" panose="020B0604020202020204" pitchFamily="34" charset="0"/>
                <a:ea typeface="Times New Roman" panose="02020603050405020304" pitchFamily="18" charset="0"/>
              </a:rPr>
            </a:br>
            <a:r>
              <a:rPr lang="de-DE" sz="1050" b="1" dirty="0">
                <a:effectLst/>
                <a:latin typeface="Arial" panose="020B0604020202020204" pitchFamily="34" charset="0"/>
                <a:ea typeface="Times New Roman" panose="02020603050405020304" pitchFamily="18" charset="0"/>
              </a:rPr>
              <a:t>Esra 1:1-3, 6:14</a:t>
            </a:r>
            <a:br>
              <a:rPr lang="de-DE" sz="1050" dirty="0">
                <a:effectLst/>
                <a:latin typeface="Arial" panose="020B0604020202020204" pitchFamily="34" charset="0"/>
                <a:ea typeface="Times New Roman" panose="02020603050405020304" pitchFamily="18" charset="0"/>
              </a:rPr>
            </a:br>
            <a:endParaRPr lang="de-CH" sz="1050" dirty="0">
              <a:effectLst/>
              <a:latin typeface="Times New Roman" panose="02020603050405020304" pitchFamily="18" charset="0"/>
              <a:ea typeface="Times New Roman" panose="02020603050405020304" pitchFamily="18" charset="0"/>
            </a:endParaRPr>
          </a:p>
          <a:p>
            <a:r>
              <a:rPr lang="de-DE" sz="1050" dirty="0">
                <a:effectLst/>
                <a:latin typeface="Arial" panose="020B0604020202020204" pitchFamily="34" charset="0"/>
                <a:ea typeface="Times New Roman" panose="02020603050405020304" pitchFamily="18" charset="0"/>
              </a:rPr>
              <a:t>2. Befehl zur Rückkehr</a:t>
            </a:r>
            <a:br>
              <a:rPr lang="de-DE" sz="1050" dirty="0">
                <a:effectLst/>
                <a:latin typeface="Arial" panose="020B0604020202020204" pitchFamily="34" charset="0"/>
                <a:ea typeface="Times New Roman" panose="02020603050405020304" pitchFamily="18" charset="0"/>
              </a:rPr>
            </a:br>
            <a:r>
              <a:rPr lang="de-DE" sz="1000" dirty="0">
                <a:effectLst/>
                <a:latin typeface="Arial" panose="020B0604020202020204" pitchFamily="34" charset="0"/>
                <a:ea typeface="Times New Roman" panose="02020603050405020304" pitchFamily="18" charset="0"/>
              </a:rPr>
              <a:t>519 v. Chr.</a:t>
            </a:r>
            <a:br>
              <a:rPr lang="de-DE" sz="1050" dirty="0">
                <a:effectLst/>
                <a:latin typeface="Arial" panose="020B0604020202020204" pitchFamily="34" charset="0"/>
                <a:ea typeface="Times New Roman" panose="02020603050405020304" pitchFamily="18" charset="0"/>
              </a:rPr>
            </a:br>
            <a:r>
              <a:rPr lang="de-DE" sz="1050" b="1" dirty="0">
                <a:effectLst/>
                <a:latin typeface="Arial" panose="020B0604020202020204" pitchFamily="34" charset="0"/>
                <a:ea typeface="Times New Roman" panose="02020603050405020304" pitchFamily="18" charset="0"/>
              </a:rPr>
              <a:t>Esra 6:1-12.14</a:t>
            </a:r>
            <a:endParaRPr lang="de-CH" sz="105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64048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rmAutofit/>
          </a:bodyPr>
          <a:lstStyle/>
          <a:p>
            <a:r>
              <a:rPr lang="de-CH" dirty="0"/>
              <a:t>Jesus bereitet jetzt sein Kommen vor. Richten wir unser </a:t>
            </a:r>
            <a:r>
              <a:rPr lang="de-CH"/>
              <a:t>Leben danach aus?</a:t>
            </a:r>
            <a:endParaRPr lang="de-CH" dirty="0"/>
          </a:p>
        </p:txBody>
      </p:sp>
      <p:sp>
        <p:nvSpPr>
          <p:cNvPr id="4" name="Textplatzhalter 2">
            <a:extLst>
              <a:ext uri="{FF2B5EF4-FFF2-40B4-BE49-F238E27FC236}">
                <a16:creationId xmlns:a16="http://schemas.microsoft.com/office/drawing/2014/main" id="{CB603B68-E359-4212-A39C-BAACE37CB28E}"/>
              </a:ext>
            </a:extLst>
          </p:cNvPr>
          <p:cNvSpPr>
            <a:spLocks noGrp="1"/>
          </p:cNvSpPr>
          <p:nvPr>
            <p:ph type="body" idx="1"/>
          </p:nvPr>
        </p:nvSpPr>
        <p:spPr>
          <a:xfrm>
            <a:off x="831850" y="4589463"/>
            <a:ext cx="10515600" cy="1500187"/>
          </a:xfrm>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597</Words>
  <Application>Microsoft Office PowerPoint</Application>
  <PresentationFormat>Breitbild</PresentationFormat>
  <Paragraphs>77</Paragraphs>
  <Slides>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Arial</vt:lpstr>
      <vt:lpstr>Calibri</vt:lpstr>
      <vt:lpstr>Calibri Light</vt:lpstr>
      <vt:lpstr>Times New Roman</vt:lpstr>
      <vt:lpstr>Office</vt:lpstr>
      <vt:lpstr>14 Daniel 9 - Zeitweissagung</vt:lpstr>
      <vt:lpstr>Überblick über die Visionen Daniel</vt:lpstr>
      <vt:lpstr>Dan 9,24-27 </vt:lpstr>
      <vt:lpstr>Dan 9,24-27 </vt:lpstr>
      <vt:lpstr>Dan 9,24-27 </vt:lpstr>
      <vt:lpstr>PowerPoint-Präsentation</vt:lpstr>
      <vt:lpstr>Jesus bereitet jetzt sein Kommen vor. Richten wir unser Leben danach 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40</cp:revision>
  <dcterms:created xsi:type="dcterms:W3CDTF">2023-10-08T20:18:45Z</dcterms:created>
  <dcterms:modified xsi:type="dcterms:W3CDTF">2024-04-03T18:43:45Z</dcterms:modified>
</cp:coreProperties>
</file>