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75" r:id="rId3"/>
    <p:sldId id="263" r:id="rId4"/>
    <p:sldId id="276" r:id="rId5"/>
    <p:sldId id="277" r:id="rId6"/>
    <p:sldId id="273"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02" y="732"/>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23A5D2B6-0761-45BB-ACC1-BD8E179F86B2}"/>
    <pc:docChg chg="custSel delSld modSld">
      <pc:chgData name="Sommer Hermine" userId="daf6b0cdcefc8aa9" providerId="LiveId" clId="{23A5D2B6-0761-45BB-ACC1-BD8E179F86B2}" dt="2023-12-21T12:42:31.997" v="1259" actId="20577"/>
      <pc:docMkLst>
        <pc:docMk/>
      </pc:docMkLst>
      <pc:sldChg chg="modSp mod">
        <pc:chgData name="Sommer Hermine" userId="daf6b0cdcefc8aa9" providerId="LiveId" clId="{23A5D2B6-0761-45BB-ACC1-BD8E179F86B2}" dt="2023-12-21T12:30:09.638" v="3" actId="20577"/>
        <pc:sldMkLst>
          <pc:docMk/>
          <pc:sldMk cId="2061048784" sldId="256"/>
        </pc:sldMkLst>
        <pc:spChg chg="mod">
          <ac:chgData name="Sommer Hermine" userId="daf6b0cdcefc8aa9" providerId="LiveId" clId="{23A5D2B6-0761-45BB-ACC1-BD8E179F86B2}" dt="2023-12-21T12:30:09.638" v="3" actId="20577"/>
          <ac:spMkLst>
            <pc:docMk/>
            <pc:sldMk cId="2061048784" sldId="256"/>
            <ac:spMk id="2" creationId="{EC773745-FF07-4956-B9EC-A20DA9474B4B}"/>
          </ac:spMkLst>
        </pc:spChg>
      </pc:sldChg>
      <pc:sldChg chg="modSp mod">
        <pc:chgData name="Sommer Hermine" userId="daf6b0cdcefc8aa9" providerId="LiveId" clId="{23A5D2B6-0761-45BB-ACC1-BD8E179F86B2}" dt="2023-12-21T12:31:32.069" v="58" actId="20577"/>
        <pc:sldMkLst>
          <pc:docMk/>
          <pc:sldMk cId="1391127904" sldId="262"/>
        </pc:sldMkLst>
        <pc:spChg chg="mod">
          <ac:chgData name="Sommer Hermine" userId="daf6b0cdcefc8aa9" providerId="LiveId" clId="{23A5D2B6-0761-45BB-ACC1-BD8E179F86B2}" dt="2023-12-21T12:31:32.069" v="58" actId="20577"/>
          <ac:spMkLst>
            <pc:docMk/>
            <pc:sldMk cId="1391127904" sldId="262"/>
            <ac:spMk id="2" creationId="{922B74E4-495F-4D29-BCD6-7F87BE8F00B6}"/>
          </ac:spMkLst>
        </pc:spChg>
      </pc:sldChg>
      <pc:sldChg chg="modSp mod">
        <pc:chgData name="Sommer Hermine" userId="daf6b0cdcefc8aa9" providerId="LiveId" clId="{23A5D2B6-0761-45BB-ACC1-BD8E179F86B2}" dt="2023-12-21T12:40:53.116" v="1073" actId="20577"/>
        <pc:sldMkLst>
          <pc:docMk/>
          <pc:sldMk cId="3806722415" sldId="263"/>
        </pc:sldMkLst>
        <pc:spChg chg="mod">
          <ac:chgData name="Sommer Hermine" userId="daf6b0cdcefc8aa9" providerId="LiveId" clId="{23A5D2B6-0761-45BB-ACC1-BD8E179F86B2}" dt="2023-12-21T12:31:54.742" v="73" actId="20577"/>
          <ac:spMkLst>
            <pc:docMk/>
            <pc:sldMk cId="3806722415" sldId="263"/>
            <ac:spMk id="4" creationId="{AD5D9CEE-01B8-4AE9-A212-47907A562271}"/>
          </ac:spMkLst>
        </pc:spChg>
        <pc:spChg chg="mod">
          <ac:chgData name="Sommer Hermine" userId="daf6b0cdcefc8aa9" providerId="LiveId" clId="{23A5D2B6-0761-45BB-ACC1-BD8E179F86B2}" dt="2023-12-21T12:40:53.116" v="1073" actId="20577"/>
          <ac:spMkLst>
            <pc:docMk/>
            <pc:sldMk cId="3806722415" sldId="263"/>
            <ac:spMk id="5" creationId="{18D22453-C97C-4B4E-B5ED-F76E50B4D9A5}"/>
          </ac:spMkLst>
        </pc:spChg>
      </pc:sldChg>
      <pc:sldChg chg="del">
        <pc:chgData name="Sommer Hermine" userId="daf6b0cdcefc8aa9" providerId="LiveId" clId="{23A5D2B6-0761-45BB-ACC1-BD8E179F86B2}" dt="2023-12-21T12:41:11.165" v="1074" actId="47"/>
        <pc:sldMkLst>
          <pc:docMk/>
          <pc:sldMk cId="1294144501" sldId="264"/>
        </pc:sldMkLst>
      </pc:sldChg>
      <pc:sldChg chg="del">
        <pc:chgData name="Sommer Hermine" userId="daf6b0cdcefc8aa9" providerId="LiveId" clId="{23A5D2B6-0761-45BB-ACC1-BD8E179F86B2}" dt="2023-12-21T12:41:11.165" v="1074" actId="47"/>
        <pc:sldMkLst>
          <pc:docMk/>
          <pc:sldMk cId="2531157067" sldId="265"/>
        </pc:sldMkLst>
      </pc:sldChg>
      <pc:sldChg chg="modSp mod">
        <pc:chgData name="Sommer Hermine" userId="daf6b0cdcefc8aa9" providerId="LiveId" clId="{23A5D2B6-0761-45BB-ACC1-BD8E179F86B2}" dt="2023-12-21T12:42:31.997" v="1259" actId="20577"/>
        <pc:sldMkLst>
          <pc:docMk/>
          <pc:sldMk cId="1950441798" sldId="273"/>
        </pc:sldMkLst>
        <pc:spChg chg="mod">
          <ac:chgData name="Sommer Hermine" userId="daf6b0cdcefc8aa9" providerId="LiveId" clId="{23A5D2B6-0761-45BB-ACC1-BD8E179F86B2}" dt="2023-12-21T12:42:31.997" v="1259" actId="20577"/>
          <ac:spMkLst>
            <pc:docMk/>
            <pc:sldMk cId="1950441798" sldId="273"/>
            <ac:spMk id="2" creationId="{3527A01B-DCE2-918B-ACD2-0CFB286F2E6A}"/>
          </ac:spMkLst>
        </pc:spChg>
      </pc:sldChg>
      <pc:sldChg chg="del">
        <pc:chgData name="Sommer Hermine" userId="daf6b0cdcefc8aa9" providerId="LiveId" clId="{23A5D2B6-0761-45BB-ACC1-BD8E179F86B2}" dt="2023-12-21T12:41:11.165" v="1074" actId="47"/>
        <pc:sldMkLst>
          <pc:docMk/>
          <pc:sldMk cId="2197698671"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27.03.2024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27.03.2024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27.03.2024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13 </a:t>
            </a:r>
            <a:r>
              <a:rPr lang="de-DE" sz="3600" dirty="0"/>
              <a:t>Daniel 8 – Gericht und kleines Horn</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E12CD7AA-3D27-4790-AD4E-4E3439B1D7BC}"/>
              </a:ext>
            </a:extLst>
          </p:cNvPr>
          <p:cNvGraphicFramePr>
            <a:graphicFrameLocks noGrp="1"/>
          </p:cNvGraphicFramePr>
          <p:nvPr/>
        </p:nvGraphicFramePr>
        <p:xfrm>
          <a:off x="794329" y="1975745"/>
          <a:ext cx="8649117" cy="4274439"/>
        </p:xfrm>
        <a:graphic>
          <a:graphicData uri="http://schemas.openxmlformats.org/drawingml/2006/table">
            <a:tbl>
              <a:tblPr firstRow="1" firstCol="1" bandRow="1">
                <a:tableStyleId>{C083E6E3-FA7D-4D7B-A595-EF9225AFEA82}</a:tableStyleId>
              </a:tblPr>
              <a:tblGrid>
                <a:gridCol w="1895524">
                  <a:extLst>
                    <a:ext uri="{9D8B030D-6E8A-4147-A177-3AD203B41FA5}">
                      <a16:colId xmlns:a16="http://schemas.microsoft.com/office/drawing/2014/main" val="3319995836"/>
                    </a:ext>
                  </a:extLst>
                </a:gridCol>
                <a:gridCol w="1688189">
                  <a:extLst>
                    <a:ext uri="{9D8B030D-6E8A-4147-A177-3AD203B41FA5}">
                      <a16:colId xmlns:a16="http://schemas.microsoft.com/office/drawing/2014/main" val="3200591855"/>
                    </a:ext>
                  </a:extLst>
                </a:gridCol>
                <a:gridCol w="1688189">
                  <a:extLst>
                    <a:ext uri="{9D8B030D-6E8A-4147-A177-3AD203B41FA5}">
                      <a16:colId xmlns:a16="http://schemas.microsoft.com/office/drawing/2014/main" val="3046828228"/>
                    </a:ext>
                  </a:extLst>
                </a:gridCol>
                <a:gridCol w="1689026">
                  <a:extLst>
                    <a:ext uri="{9D8B030D-6E8A-4147-A177-3AD203B41FA5}">
                      <a16:colId xmlns:a16="http://schemas.microsoft.com/office/drawing/2014/main" val="2550946753"/>
                    </a:ext>
                  </a:extLst>
                </a:gridCol>
                <a:gridCol w="1688189">
                  <a:extLst>
                    <a:ext uri="{9D8B030D-6E8A-4147-A177-3AD203B41FA5}">
                      <a16:colId xmlns:a16="http://schemas.microsoft.com/office/drawing/2014/main" val="2936952107"/>
                    </a:ext>
                  </a:extLst>
                </a:gridCol>
              </a:tblGrid>
              <a:tr h="587375">
                <a:tc>
                  <a:txBody>
                    <a:bodyPr/>
                    <a:lstStyle/>
                    <a:p>
                      <a:pPr>
                        <a:lnSpc>
                          <a:spcPct val="115000"/>
                        </a:lnSpc>
                        <a:spcAft>
                          <a:spcPts val="1000"/>
                        </a:spcAft>
                      </a:pPr>
                      <a:endParaRPr lang="de-CH" sz="1200" dirty="0">
                        <a:effectLst/>
                      </a:endParaRPr>
                    </a:p>
                  </a:txBody>
                  <a:tcPr marL="46483" marR="46483" marT="0" marB="0"/>
                </a:tc>
                <a:tc>
                  <a:txBody>
                    <a:bodyPr/>
                    <a:lstStyle/>
                    <a:p>
                      <a:pPr>
                        <a:lnSpc>
                          <a:spcPct val="115000"/>
                        </a:lnSpc>
                        <a:spcAft>
                          <a:spcPts val="1000"/>
                        </a:spcAft>
                      </a:pPr>
                      <a:r>
                        <a:rPr lang="de-AT" sz="1200" dirty="0">
                          <a:effectLst/>
                        </a:rPr>
                        <a:t>Goldenes Standbild</a:t>
                      </a:r>
                      <a:br>
                        <a:rPr lang="de-AT" sz="1200" dirty="0">
                          <a:effectLst/>
                        </a:rPr>
                      </a:br>
                      <a:r>
                        <a:rPr lang="de-AT" sz="1200" dirty="0">
                          <a:effectLst/>
                        </a:rPr>
                        <a:t>Daniel 2</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Die Tiere aus dem Meer</a:t>
                      </a:r>
                      <a:br>
                        <a:rPr lang="de-AT" sz="1200" dirty="0">
                          <a:effectLst/>
                        </a:rPr>
                      </a:br>
                      <a:r>
                        <a:rPr lang="de-AT" sz="1200" dirty="0">
                          <a:effectLst/>
                        </a:rPr>
                        <a:t>Daniel 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Ziegenbock und Widder</a:t>
                      </a:r>
                      <a:br>
                        <a:rPr lang="de-CH" sz="1200" dirty="0">
                          <a:effectLst/>
                        </a:rPr>
                      </a:br>
                      <a:r>
                        <a:rPr lang="de-CH" sz="1200" dirty="0">
                          <a:effectLst/>
                        </a:rPr>
                        <a:t>Daniel 8</a:t>
                      </a:r>
                      <a:endParaRPr lang="de-AT" sz="1200" dirty="0">
                        <a:effectLst/>
                      </a:endParaRPr>
                    </a:p>
                  </a:txBody>
                  <a:tcPr marL="46483" marR="46483" marT="0" marB="0"/>
                </a:tc>
                <a:tc>
                  <a:txBody>
                    <a:bodyPr/>
                    <a:lstStyle/>
                    <a:p>
                      <a:pPr>
                        <a:lnSpc>
                          <a:spcPct val="115000"/>
                        </a:lnSpc>
                        <a:spcAft>
                          <a:spcPts val="1000"/>
                        </a:spcAft>
                      </a:pPr>
                      <a:r>
                        <a:rPr lang="de-AT" sz="1200" dirty="0">
                          <a:effectLst/>
                        </a:rPr>
                        <a:t>Jerusalem und der Messias, Daniel 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846825678"/>
                  </a:ext>
                </a:extLst>
              </a:tr>
              <a:tr h="270592">
                <a:tc>
                  <a:txBody>
                    <a:bodyPr/>
                    <a:lstStyle/>
                    <a:p>
                      <a:pPr>
                        <a:lnSpc>
                          <a:spcPct val="115000"/>
                        </a:lnSpc>
                        <a:spcAft>
                          <a:spcPts val="1000"/>
                        </a:spcAft>
                      </a:pPr>
                      <a:r>
                        <a:rPr lang="de-AT" sz="1200" dirty="0">
                          <a:effectLst/>
                        </a:rPr>
                        <a:t>Babylon</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Gold </a:t>
                      </a:r>
                      <a:r>
                        <a:rPr lang="de-CH" sz="1200" dirty="0">
                          <a:effectLst/>
                        </a:rPr>
                        <a:t> (</a:t>
                      </a:r>
                      <a:r>
                        <a:rPr lang="de-AT" sz="1200" dirty="0">
                          <a:effectLst/>
                        </a:rPr>
                        <a:t>Dan 2:32.38)</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Löwe mit zwei Flügel (Dan 7:4.17)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693387424"/>
                  </a:ext>
                </a:extLst>
              </a:tr>
              <a:tr h="270592">
                <a:tc>
                  <a:txBody>
                    <a:bodyPr/>
                    <a:lstStyle/>
                    <a:p>
                      <a:pPr>
                        <a:lnSpc>
                          <a:spcPct val="115000"/>
                        </a:lnSpc>
                        <a:spcAft>
                          <a:spcPts val="1000"/>
                        </a:spcAft>
                      </a:pPr>
                      <a:r>
                        <a:rPr lang="de-AT" sz="1200">
                          <a:effectLst/>
                        </a:rPr>
                        <a:t>Meder und Perser</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Silber (Dan 2:32.39)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Bär (Dan 7:5.17)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Widder mit zwei Hörnern (Dan 8:3.4.6.7.20)</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4017242426"/>
                  </a:ext>
                </a:extLst>
              </a:tr>
              <a:tr h="365624">
                <a:tc>
                  <a:txBody>
                    <a:bodyPr/>
                    <a:lstStyle/>
                    <a:p>
                      <a:pPr>
                        <a:lnSpc>
                          <a:spcPct val="115000"/>
                        </a:lnSpc>
                        <a:spcAft>
                          <a:spcPts val="1000"/>
                        </a:spcAft>
                      </a:pPr>
                      <a:r>
                        <a:rPr lang="de-AT" sz="1200">
                          <a:effectLst/>
                        </a:rPr>
                        <a:t>Griechenland</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Bronze (Dan 2:32.39)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Leopard mit vier Flügeln vier Köpfen (Dan 7:6.17)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Ziegenbock mit einem Horn (Dan 8:5-8.21)</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4019894401"/>
                  </a:ext>
                </a:extLst>
              </a:tr>
              <a:tr h="270592">
                <a:tc>
                  <a:txBody>
                    <a:bodyPr/>
                    <a:lstStyle/>
                    <a:p>
                      <a:pPr>
                        <a:lnSpc>
                          <a:spcPct val="115000"/>
                        </a:lnSpc>
                        <a:spcAft>
                          <a:spcPts val="1000"/>
                        </a:spcAft>
                      </a:pPr>
                      <a:r>
                        <a:rPr lang="de-AT" sz="1200" dirty="0">
                          <a:effectLst/>
                        </a:rPr>
                        <a:t>Rom</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Eisen (Dan 2:33.40)</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Wildes Tier (Dan 7:7.17.19.23)</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Horn (Dan 8:9)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kommender Fürst , Verwüster (Dan 9:26.27)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95629099"/>
                  </a:ext>
                </a:extLst>
              </a:tr>
              <a:tr h="365624">
                <a:tc>
                  <a:txBody>
                    <a:bodyPr/>
                    <a:lstStyle/>
                    <a:p>
                      <a:pPr>
                        <a:lnSpc>
                          <a:spcPct val="115000"/>
                        </a:lnSpc>
                        <a:spcAft>
                          <a:spcPts val="1000"/>
                        </a:spcAft>
                      </a:pPr>
                      <a:r>
                        <a:rPr lang="de-AT" sz="1200">
                          <a:effectLst/>
                        </a:rPr>
                        <a:t>Geteiltes Europa</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Eisen und Lehm (Dan 2:33.41-44)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Zehn Hörner (Beginn des geteilten Reiches) (Dan 7:7.24)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1016424941"/>
                  </a:ext>
                </a:extLst>
              </a:tr>
              <a:tr h="270592">
                <a:tc>
                  <a:txBody>
                    <a:bodyPr/>
                    <a:lstStyle/>
                    <a:p>
                      <a:pPr>
                        <a:lnSpc>
                          <a:spcPct val="115000"/>
                        </a:lnSpc>
                        <a:spcAft>
                          <a:spcPts val="1000"/>
                        </a:spcAft>
                      </a:pPr>
                      <a:r>
                        <a:rPr lang="de-AT" sz="1200">
                          <a:effectLst/>
                        </a:rPr>
                        <a:t>Päpstliche Macht</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a:effectLst/>
                        </a:rPr>
                        <a:t> </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kleines Horn (Dan 7:8.20-21.24)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Horn (Dan 8:10-12.23-25)</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de-AT" sz="1200" dirty="0">
                          <a:effectLst/>
                        </a:rPr>
                        <a:t>kommender Fürst , Verwüster (Dan 9:26.27)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1232347390"/>
                  </a:ext>
                </a:extLst>
              </a:tr>
              <a:tr h="365624">
                <a:tc>
                  <a:txBody>
                    <a:bodyPr/>
                    <a:lstStyle/>
                    <a:p>
                      <a:pPr>
                        <a:lnSpc>
                          <a:spcPct val="115000"/>
                        </a:lnSpc>
                        <a:spcAft>
                          <a:spcPts val="1000"/>
                        </a:spcAft>
                      </a:pPr>
                      <a:r>
                        <a:rPr lang="de-AT" sz="1200" dirty="0">
                          <a:effectLst/>
                        </a:rPr>
                        <a:t>Gericht</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angedeutet in „Aufrichtung des Reiches“  (Dan 2:44)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Gericht (Dan 7:9-12.22.26)</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Rechtfertigung des Heiligtums (Dan 8:13.14.26)</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640040017"/>
                  </a:ext>
                </a:extLst>
              </a:tr>
              <a:tr h="270592">
                <a:tc>
                  <a:txBody>
                    <a:bodyPr/>
                    <a:lstStyle/>
                    <a:p>
                      <a:pPr>
                        <a:lnSpc>
                          <a:spcPct val="115000"/>
                        </a:lnSpc>
                        <a:spcAft>
                          <a:spcPts val="1000"/>
                        </a:spcAft>
                      </a:pPr>
                      <a:r>
                        <a:rPr lang="de-AT" sz="1200" dirty="0">
                          <a:effectLst/>
                        </a:rPr>
                        <a:t>Gottes Reich</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Stein (Dan 2:34.35. 44.45)</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Ewiges Königtum (Dan 7:13-14.18.22.27)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531772225"/>
                  </a:ext>
                </a:extLst>
              </a:tr>
            </a:tbl>
          </a:graphicData>
        </a:graphic>
      </p:graphicFrame>
      <p:sp>
        <p:nvSpPr>
          <p:cNvPr id="5" name="Titel 4">
            <a:extLst>
              <a:ext uri="{FF2B5EF4-FFF2-40B4-BE49-F238E27FC236}">
                <a16:creationId xmlns:a16="http://schemas.microsoft.com/office/drawing/2014/main" id="{6F0B344A-2D7C-4F26-9DB1-B4A96D8268F5}"/>
              </a:ext>
            </a:extLst>
          </p:cNvPr>
          <p:cNvSpPr>
            <a:spLocks noGrp="1"/>
          </p:cNvSpPr>
          <p:nvPr>
            <p:ph type="title"/>
          </p:nvPr>
        </p:nvSpPr>
        <p:spPr/>
        <p:txBody>
          <a:bodyPr>
            <a:normAutofit/>
          </a:bodyPr>
          <a:lstStyle/>
          <a:p>
            <a:r>
              <a:rPr lang="de-AT" sz="4400" dirty="0">
                <a:effectLst/>
              </a:rPr>
              <a:t>Überblick über die Visionen Daniel</a:t>
            </a:r>
            <a:endParaRPr lang="de-CH" dirty="0"/>
          </a:p>
        </p:txBody>
      </p:sp>
    </p:spTree>
    <p:extLst>
      <p:ext uri="{BB962C8B-B14F-4D97-AF65-F5344CB8AC3E}">
        <p14:creationId xmlns:p14="http://schemas.microsoft.com/office/powerpoint/2010/main" val="1640007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Dan 8,9-14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sz="4000" dirty="0"/>
              <a:t>Und aus einem von ihnen wuchs ein kleines Horn hervor, das tat außerordentlich groß gegen den Süden und gegen den Osten und gegen das herrliche Land. Und es wagte sich bis an das Heer des Himmels heran und warf von dem Heer und von den Sternen etliche auf die Erde und zertrat sie. …</a:t>
            </a:r>
            <a:endParaRPr lang="de-CH" sz="4000" dirty="0"/>
          </a:p>
        </p:txBody>
      </p:sp>
    </p:spTree>
    <p:extLst>
      <p:ext uri="{BB962C8B-B14F-4D97-AF65-F5344CB8AC3E}">
        <p14:creationId xmlns:p14="http://schemas.microsoft.com/office/powerpoint/2010/main" val="380672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Dan 8,9-14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sz="3600" dirty="0"/>
              <a:t>… Ja, bis zum Fürsten des Heeres erhob es sich, und es nahm ihm das beständige Opfer weg, und seine heilige Wohnung wurde verwüstet. Ein Opferdienst aber wurde gegen das beständige Opfer im Frevel eingerichtet, und das Horn warf die Wahrheit zu Boden, und sein Unternehmen gelang ihm. Und ich hörte einen Heiligen reden; und ein anderer Heiliger fragte den Betreffenden, der redete: …</a:t>
            </a:r>
            <a:endParaRPr lang="de-CH" sz="3600" dirty="0"/>
          </a:p>
        </p:txBody>
      </p:sp>
    </p:spTree>
    <p:extLst>
      <p:ext uri="{BB962C8B-B14F-4D97-AF65-F5344CB8AC3E}">
        <p14:creationId xmlns:p14="http://schemas.microsoft.com/office/powerpoint/2010/main" val="1205029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Dan 8,9-14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a:t>… Wie </a:t>
            </a:r>
            <a:r>
              <a:rPr lang="de-DE" dirty="0"/>
              <a:t>lange gilt dieses Gesicht, nämlich das von dem beständigen Opfer und dem verheerenden Frevel, dass sowohl Heiligtum als auch Opferdienst der </a:t>
            </a:r>
            <a:r>
              <a:rPr lang="de-DE" dirty="0" err="1"/>
              <a:t>Zertretung</a:t>
            </a:r>
            <a:r>
              <a:rPr lang="de-DE" dirty="0"/>
              <a:t> preisgegeben wird? Er sprach zu mir: Bis zu 2300 Abenden und Morgen; dann wird das Heiligtum gerechtfertigt werden!</a:t>
            </a:r>
            <a:endParaRPr lang="de-CH" dirty="0"/>
          </a:p>
        </p:txBody>
      </p:sp>
    </p:spTree>
    <p:extLst>
      <p:ext uri="{BB962C8B-B14F-4D97-AF65-F5344CB8AC3E}">
        <p14:creationId xmlns:p14="http://schemas.microsoft.com/office/powerpoint/2010/main" val="1394600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DE" sz="4800" dirty="0"/>
              <a:t>Bevor Jesus wiederkommt, findet ein Kampf um die wahre Anbetung statt. Jeder ist aufgefordert, auf Basis des Wortes Gottes zur wahren Anbetung und zur Erkenntnis der Erlösung zu finden. </a:t>
            </a:r>
            <a:endParaRPr lang="de-CH" sz="4800" dirty="0"/>
          </a:p>
        </p:txBody>
      </p:sp>
      <p:sp>
        <p:nvSpPr>
          <p:cNvPr id="4" name="Textplatzhalter 2">
            <a:extLst>
              <a:ext uri="{FF2B5EF4-FFF2-40B4-BE49-F238E27FC236}">
                <a16:creationId xmlns:a16="http://schemas.microsoft.com/office/drawing/2014/main" id="{CFFE788F-62BD-4AE8-B373-9A720813393D}"/>
              </a:ext>
            </a:extLst>
          </p:cNvPr>
          <p:cNvSpPr>
            <a:spLocks noGrp="1"/>
          </p:cNvSpPr>
          <p:nvPr>
            <p:ph type="body" idx="1"/>
          </p:nvPr>
        </p:nvSpPr>
        <p:spPr>
          <a:xfrm>
            <a:off x="831850" y="4589463"/>
            <a:ext cx="10515600" cy="1500187"/>
          </a:xfrm>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442</Words>
  <Application>Microsoft Office PowerPoint</Application>
  <PresentationFormat>Breitbild</PresentationFormat>
  <Paragraphs>55</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Calibri Light</vt:lpstr>
      <vt:lpstr>Office</vt:lpstr>
      <vt:lpstr>13 Daniel 8 – Gericht und kleines Horn</vt:lpstr>
      <vt:lpstr>Überblick über die Visionen Daniel</vt:lpstr>
      <vt:lpstr>Dan 8,9-14 </vt:lpstr>
      <vt:lpstr>Dan 8,9-14 </vt:lpstr>
      <vt:lpstr>Dan 8,9-14 </vt:lpstr>
      <vt:lpstr>Bevor Jesus wiederkommt, findet ein Kampf um die wahre Anbetung statt. Jeder ist aufgefordert, auf Basis des Wortes Gottes zur wahren Anbetung und zur Erkenntnis der Erlösung zu finden.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37</cp:revision>
  <dcterms:created xsi:type="dcterms:W3CDTF">2023-10-08T20:18:45Z</dcterms:created>
  <dcterms:modified xsi:type="dcterms:W3CDTF">2024-03-27T14:25:21Z</dcterms:modified>
</cp:coreProperties>
</file>