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63" r:id="rId3"/>
    <p:sldId id="275" r:id="rId4"/>
    <p:sldId id="265" r:id="rId5"/>
    <p:sldId id="274" r:id="rId6"/>
    <p:sldId id="264" r:id="rId7"/>
    <p:sldId id="276" r:id="rId8"/>
    <p:sldId id="273"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8F93AA-F0E1-42ED-96AD-2BF981C6CA3B}" v="1" dt="2023-12-21T12:21:09.46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FD4443E-F989-4FC4-A0C8-D5A2AF1F390B}" styleName="Dunkle Formatvorlage 1 - Akz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3F8F93AA-F0E1-42ED-96AD-2BF981C6CA3B}"/>
    <pc:docChg chg="custSel addSld modSld">
      <pc:chgData name="Sommer Hermine" userId="daf6b0cdcefc8aa9" providerId="LiveId" clId="{3F8F93AA-F0E1-42ED-96AD-2BF981C6CA3B}" dt="2023-12-21T12:27:23.450" v="1499" actId="20577"/>
      <pc:docMkLst>
        <pc:docMk/>
      </pc:docMkLst>
      <pc:sldChg chg="modSp mod">
        <pc:chgData name="Sommer Hermine" userId="daf6b0cdcefc8aa9" providerId="LiveId" clId="{3F8F93AA-F0E1-42ED-96AD-2BF981C6CA3B}" dt="2023-12-21T12:03:44.341" v="42" actId="20577"/>
        <pc:sldMkLst>
          <pc:docMk/>
          <pc:sldMk cId="2061048784" sldId="256"/>
        </pc:sldMkLst>
        <pc:spChg chg="mod">
          <ac:chgData name="Sommer Hermine" userId="daf6b0cdcefc8aa9" providerId="LiveId" clId="{3F8F93AA-F0E1-42ED-96AD-2BF981C6CA3B}" dt="2023-12-21T12:03:44.341" v="42" actId="20577"/>
          <ac:spMkLst>
            <pc:docMk/>
            <pc:sldMk cId="2061048784" sldId="256"/>
            <ac:spMk id="2" creationId="{EC773745-FF07-4956-B9EC-A20DA9474B4B}"/>
          </ac:spMkLst>
        </pc:spChg>
      </pc:sldChg>
      <pc:sldChg chg="modSp mod">
        <pc:chgData name="Sommer Hermine" userId="daf6b0cdcefc8aa9" providerId="LiveId" clId="{3F8F93AA-F0E1-42ED-96AD-2BF981C6CA3B}" dt="2023-12-21T12:04:16.292" v="91" actId="20577"/>
        <pc:sldMkLst>
          <pc:docMk/>
          <pc:sldMk cId="1391127904" sldId="262"/>
        </pc:sldMkLst>
        <pc:spChg chg="mod">
          <ac:chgData name="Sommer Hermine" userId="daf6b0cdcefc8aa9" providerId="LiveId" clId="{3F8F93AA-F0E1-42ED-96AD-2BF981C6CA3B}" dt="2023-12-21T12:04:16.292" v="91" actId="20577"/>
          <ac:spMkLst>
            <pc:docMk/>
            <pc:sldMk cId="1391127904" sldId="262"/>
            <ac:spMk id="2" creationId="{922B74E4-495F-4D29-BCD6-7F87BE8F00B6}"/>
          </ac:spMkLst>
        </pc:spChg>
      </pc:sldChg>
      <pc:sldChg chg="modSp mod">
        <pc:chgData name="Sommer Hermine" userId="daf6b0cdcefc8aa9" providerId="LiveId" clId="{3F8F93AA-F0E1-42ED-96AD-2BF981C6CA3B}" dt="2023-12-21T12:15:42.913" v="393" actId="313"/>
        <pc:sldMkLst>
          <pc:docMk/>
          <pc:sldMk cId="3806722415" sldId="263"/>
        </pc:sldMkLst>
        <pc:spChg chg="mod">
          <ac:chgData name="Sommer Hermine" userId="daf6b0cdcefc8aa9" providerId="LiveId" clId="{3F8F93AA-F0E1-42ED-96AD-2BF981C6CA3B}" dt="2023-12-21T12:13:17.170" v="105" actId="20577"/>
          <ac:spMkLst>
            <pc:docMk/>
            <pc:sldMk cId="3806722415" sldId="263"/>
            <ac:spMk id="4" creationId="{AD5D9CEE-01B8-4AE9-A212-47907A562271}"/>
          </ac:spMkLst>
        </pc:spChg>
        <pc:spChg chg="mod">
          <ac:chgData name="Sommer Hermine" userId="daf6b0cdcefc8aa9" providerId="LiveId" clId="{3F8F93AA-F0E1-42ED-96AD-2BF981C6CA3B}" dt="2023-12-21T12:15:42.913" v="393" actId="313"/>
          <ac:spMkLst>
            <pc:docMk/>
            <pc:sldMk cId="3806722415" sldId="263"/>
            <ac:spMk id="5" creationId="{18D22453-C97C-4B4E-B5ED-F76E50B4D9A5}"/>
          </ac:spMkLst>
        </pc:spChg>
      </pc:sldChg>
      <pc:sldChg chg="modSp mod">
        <pc:chgData name="Sommer Hermine" userId="daf6b0cdcefc8aa9" providerId="LiveId" clId="{3F8F93AA-F0E1-42ED-96AD-2BF981C6CA3B}" dt="2023-12-21T12:17:41.204" v="592" actId="20577"/>
        <pc:sldMkLst>
          <pc:docMk/>
          <pc:sldMk cId="1294144501" sldId="264"/>
        </pc:sldMkLst>
        <pc:spChg chg="mod">
          <ac:chgData name="Sommer Hermine" userId="daf6b0cdcefc8aa9" providerId="LiveId" clId="{3F8F93AA-F0E1-42ED-96AD-2BF981C6CA3B}" dt="2023-12-21T12:16:03.427" v="404" actId="20577"/>
          <ac:spMkLst>
            <pc:docMk/>
            <pc:sldMk cId="1294144501" sldId="264"/>
            <ac:spMk id="2" creationId="{97FEF593-F2C9-47BF-A68C-3E4E91418E84}"/>
          </ac:spMkLst>
        </pc:spChg>
        <pc:spChg chg="mod">
          <ac:chgData name="Sommer Hermine" userId="daf6b0cdcefc8aa9" providerId="LiveId" clId="{3F8F93AA-F0E1-42ED-96AD-2BF981C6CA3B}" dt="2023-12-21T12:17:41.204" v="592" actId="20577"/>
          <ac:spMkLst>
            <pc:docMk/>
            <pc:sldMk cId="1294144501" sldId="264"/>
            <ac:spMk id="3" creationId="{742B4C41-CDBA-4D91-8879-B90020F88E8C}"/>
          </ac:spMkLst>
        </pc:spChg>
      </pc:sldChg>
      <pc:sldChg chg="modSp mod">
        <pc:chgData name="Sommer Hermine" userId="daf6b0cdcefc8aa9" providerId="LiveId" clId="{3F8F93AA-F0E1-42ED-96AD-2BF981C6CA3B}" dt="2023-12-21T12:20:55.033" v="855" actId="20577"/>
        <pc:sldMkLst>
          <pc:docMk/>
          <pc:sldMk cId="2531157067" sldId="265"/>
        </pc:sldMkLst>
        <pc:spChg chg="mod">
          <ac:chgData name="Sommer Hermine" userId="daf6b0cdcefc8aa9" providerId="LiveId" clId="{3F8F93AA-F0E1-42ED-96AD-2BF981C6CA3B}" dt="2023-12-21T12:18:01.724" v="599" actId="20577"/>
          <ac:spMkLst>
            <pc:docMk/>
            <pc:sldMk cId="2531157067" sldId="265"/>
            <ac:spMk id="2" creationId="{A71E128B-B203-4EF5-B9DA-FEE99556AAEA}"/>
          </ac:spMkLst>
        </pc:spChg>
        <pc:spChg chg="mod">
          <ac:chgData name="Sommer Hermine" userId="daf6b0cdcefc8aa9" providerId="LiveId" clId="{3F8F93AA-F0E1-42ED-96AD-2BF981C6CA3B}" dt="2023-12-21T12:20:55.033" v="855" actId="20577"/>
          <ac:spMkLst>
            <pc:docMk/>
            <pc:sldMk cId="2531157067" sldId="265"/>
            <ac:spMk id="3" creationId="{26C7A3DA-6A78-4AD3-9D5C-B20DF47B8902}"/>
          </ac:spMkLst>
        </pc:spChg>
      </pc:sldChg>
      <pc:sldChg chg="modSp mod">
        <pc:chgData name="Sommer Hermine" userId="daf6b0cdcefc8aa9" providerId="LiveId" clId="{3F8F93AA-F0E1-42ED-96AD-2BF981C6CA3B}" dt="2023-12-21T12:27:23.450" v="1499" actId="20577"/>
        <pc:sldMkLst>
          <pc:docMk/>
          <pc:sldMk cId="1950441798" sldId="273"/>
        </pc:sldMkLst>
        <pc:spChg chg="mod">
          <ac:chgData name="Sommer Hermine" userId="daf6b0cdcefc8aa9" providerId="LiveId" clId="{3F8F93AA-F0E1-42ED-96AD-2BF981C6CA3B}" dt="2023-12-21T12:27:23.450" v="1499" actId="20577"/>
          <ac:spMkLst>
            <pc:docMk/>
            <pc:sldMk cId="1950441798" sldId="273"/>
            <ac:spMk id="2" creationId="{3527A01B-DCE2-918B-ACD2-0CFB286F2E6A}"/>
          </ac:spMkLst>
        </pc:spChg>
      </pc:sldChg>
      <pc:sldChg chg="modSp add mod">
        <pc:chgData name="Sommer Hermine" userId="daf6b0cdcefc8aa9" providerId="LiveId" clId="{3F8F93AA-F0E1-42ED-96AD-2BF981C6CA3B}" dt="2023-12-21T12:25:42.078" v="1345" actId="20577"/>
        <pc:sldMkLst>
          <pc:docMk/>
          <pc:sldMk cId="2197698671" sldId="274"/>
        </pc:sldMkLst>
        <pc:spChg chg="mod">
          <ac:chgData name="Sommer Hermine" userId="daf6b0cdcefc8aa9" providerId="LiveId" clId="{3F8F93AA-F0E1-42ED-96AD-2BF981C6CA3B}" dt="2023-12-21T12:21:45.420" v="870" actId="20577"/>
          <ac:spMkLst>
            <pc:docMk/>
            <pc:sldMk cId="2197698671" sldId="274"/>
            <ac:spMk id="2" creationId="{A71E128B-B203-4EF5-B9DA-FEE99556AAEA}"/>
          </ac:spMkLst>
        </pc:spChg>
        <pc:spChg chg="mod">
          <ac:chgData name="Sommer Hermine" userId="daf6b0cdcefc8aa9" providerId="LiveId" clId="{3F8F93AA-F0E1-42ED-96AD-2BF981C6CA3B}" dt="2023-12-21T12:25:42.078" v="1345" actId="20577"/>
          <ac:spMkLst>
            <pc:docMk/>
            <pc:sldMk cId="2197698671" sldId="274"/>
            <ac:spMk id="3" creationId="{26C7A3DA-6A78-4AD3-9D5C-B20DF47B89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21.03.2024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21.03.2024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21.03.2024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12 </a:t>
            </a:r>
            <a:r>
              <a:rPr lang="de-DE" sz="3600" dirty="0"/>
              <a:t>Daniel 7 – Gericht und kleines Horn</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Dan 7,17-18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Jene großen Tiere, vier an der Zahl, bedeuten, dass vier Könige sich aus der Erde erheben werden; aber die Heiligen des Allerhöchsten werden die Königsherrschaft empfangen, und sie werden die Königsherrschaft bis in Ewigkeit behalten, ja, bis in alle Ewigkeit!</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E12CD7AA-3D27-4790-AD4E-4E3439B1D7BC}"/>
              </a:ext>
            </a:extLst>
          </p:cNvPr>
          <p:cNvGraphicFramePr>
            <a:graphicFrameLocks noGrp="1"/>
          </p:cNvGraphicFramePr>
          <p:nvPr>
            <p:extLst>
              <p:ext uri="{D42A27DB-BD31-4B8C-83A1-F6EECF244321}">
                <p14:modId xmlns:p14="http://schemas.microsoft.com/office/powerpoint/2010/main" val="2451989155"/>
              </p:ext>
            </p:extLst>
          </p:nvPr>
        </p:nvGraphicFramePr>
        <p:xfrm>
          <a:off x="794329" y="1975745"/>
          <a:ext cx="8649117" cy="4274439"/>
        </p:xfrm>
        <a:graphic>
          <a:graphicData uri="http://schemas.openxmlformats.org/drawingml/2006/table">
            <a:tbl>
              <a:tblPr firstRow="1" firstCol="1" bandRow="1">
                <a:tableStyleId>{C083E6E3-FA7D-4D7B-A595-EF9225AFEA82}</a:tableStyleId>
              </a:tblPr>
              <a:tblGrid>
                <a:gridCol w="1895524">
                  <a:extLst>
                    <a:ext uri="{9D8B030D-6E8A-4147-A177-3AD203B41FA5}">
                      <a16:colId xmlns:a16="http://schemas.microsoft.com/office/drawing/2014/main" val="3319995836"/>
                    </a:ext>
                  </a:extLst>
                </a:gridCol>
                <a:gridCol w="1688189">
                  <a:extLst>
                    <a:ext uri="{9D8B030D-6E8A-4147-A177-3AD203B41FA5}">
                      <a16:colId xmlns:a16="http://schemas.microsoft.com/office/drawing/2014/main" val="3200591855"/>
                    </a:ext>
                  </a:extLst>
                </a:gridCol>
                <a:gridCol w="1688189">
                  <a:extLst>
                    <a:ext uri="{9D8B030D-6E8A-4147-A177-3AD203B41FA5}">
                      <a16:colId xmlns:a16="http://schemas.microsoft.com/office/drawing/2014/main" val="3046828228"/>
                    </a:ext>
                  </a:extLst>
                </a:gridCol>
                <a:gridCol w="1689026">
                  <a:extLst>
                    <a:ext uri="{9D8B030D-6E8A-4147-A177-3AD203B41FA5}">
                      <a16:colId xmlns:a16="http://schemas.microsoft.com/office/drawing/2014/main" val="2550946753"/>
                    </a:ext>
                  </a:extLst>
                </a:gridCol>
                <a:gridCol w="1688189">
                  <a:extLst>
                    <a:ext uri="{9D8B030D-6E8A-4147-A177-3AD203B41FA5}">
                      <a16:colId xmlns:a16="http://schemas.microsoft.com/office/drawing/2014/main" val="2936952107"/>
                    </a:ext>
                  </a:extLst>
                </a:gridCol>
              </a:tblGrid>
              <a:tr h="587375">
                <a:tc>
                  <a:txBody>
                    <a:bodyPr/>
                    <a:lstStyle/>
                    <a:p>
                      <a:pPr>
                        <a:lnSpc>
                          <a:spcPct val="115000"/>
                        </a:lnSpc>
                        <a:spcAft>
                          <a:spcPts val="1000"/>
                        </a:spcAft>
                      </a:pPr>
                      <a:endParaRPr lang="de-CH" sz="1200" dirty="0">
                        <a:effectLst/>
                      </a:endParaRPr>
                    </a:p>
                  </a:txBody>
                  <a:tcPr marL="46483" marR="46483" marT="0" marB="0"/>
                </a:tc>
                <a:tc>
                  <a:txBody>
                    <a:bodyPr/>
                    <a:lstStyle/>
                    <a:p>
                      <a:pPr>
                        <a:lnSpc>
                          <a:spcPct val="115000"/>
                        </a:lnSpc>
                        <a:spcAft>
                          <a:spcPts val="1000"/>
                        </a:spcAft>
                      </a:pPr>
                      <a:r>
                        <a:rPr lang="de-AT" sz="1200" dirty="0">
                          <a:effectLst/>
                        </a:rPr>
                        <a:t>Goldenes Standbild</a:t>
                      </a:r>
                      <a:br>
                        <a:rPr lang="de-AT" sz="1200" dirty="0">
                          <a:effectLst/>
                        </a:rPr>
                      </a:br>
                      <a:r>
                        <a:rPr lang="de-AT" sz="1200" dirty="0">
                          <a:effectLst/>
                        </a:rPr>
                        <a:t>Daniel 2</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Die Tiere aus dem Meer</a:t>
                      </a:r>
                      <a:br>
                        <a:rPr lang="de-AT" sz="1200" dirty="0">
                          <a:effectLst/>
                        </a:rPr>
                      </a:br>
                      <a:r>
                        <a:rPr lang="de-AT" sz="1200" dirty="0">
                          <a:effectLst/>
                        </a:rPr>
                        <a:t>Daniel 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Ziegenbock und Widder</a:t>
                      </a:r>
                      <a:br>
                        <a:rPr lang="de-CH" sz="1200" dirty="0">
                          <a:effectLst/>
                        </a:rPr>
                      </a:br>
                      <a:r>
                        <a:rPr lang="de-CH" sz="1200" dirty="0">
                          <a:effectLst/>
                        </a:rPr>
                        <a:t>Daniel 8</a:t>
                      </a:r>
                      <a:endParaRPr lang="de-AT" sz="1200" dirty="0">
                        <a:effectLst/>
                      </a:endParaRPr>
                    </a:p>
                  </a:txBody>
                  <a:tcPr marL="46483" marR="46483" marT="0" marB="0"/>
                </a:tc>
                <a:tc>
                  <a:txBody>
                    <a:bodyPr/>
                    <a:lstStyle/>
                    <a:p>
                      <a:pPr>
                        <a:lnSpc>
                          <a:spcPct val="115000"/>
                        </a:lnSpc>
                        <a:spcAft>
                          <a:spcPts val="1000"/>
                        </a:spcAft>
                      </a:pPr>
                      <a:r>
                        <a:rPr lang="de-AT" sz="1200" dirty="0">
                          <a:effectLst/>
                        </a:rPr>
                        <a:t>Jerusalem und der Messias, Daniel 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846825678"/>
                  </a:ext>
                </a:extLst>
              </a:tr>
              <a:tr h="270592">
                <a:tc>
                  <a:txBody>
                    <a:bodyPr/>
                    <a:lstStyle/>
                    <a:p>
                      <a:pPr>
                        <a:lnSpc>
                          <a:spcPct val="115000"/>
                        </a:lnSpc>
                        <a:spcAft>
                          <a:spcPts val="1000"/>
                        </a:spcAft>
                      </a:pPr>
                      <a:r>
                        <a:rPr lang="de-AT" sz="1200" dirty="0">
                          <a:effectLst/>
                        </a:rPr>
                        <a:t>Babylon</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Gold </a:t>
                      </a:r>
                      <a:r>
                        <a:rPr lang="de-CH" sz="1200" dirty="0">
                          <a:effectLst/>
                        </a:rPr>
                        <a:t> (</a:t>
                      </a:r>
                      <a:r>
                        <a:rPr lang="de-AT" sz="1200" dirty="0">
                          <a:effectLst/>
                        </a:rPr>
                        <a:t>Dan 2:32.38)</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Löwe mit zwei Flügel (Dan 7:4.17)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693387424"/>
                  </a:ext>
                </a:extLst>
              </a:tr>
              <a:tr h="270592">
                <a:tc>
                  <a:txBody>
                    <a:bodyPr/>
                    <a:lstStyle/>
                    <a:p>
                      <a:pPr>
                        <a:lnSpc>
                          <a:spcPct val="115000"/>
                        </a:lnSpc>
                        <a:spcAft>
                          <a:spcPts val="1000"/>
                        </a:spcAft>
                      </a:pPr>
                      <a:r>
                        <a:rPr lang="de-AT" sz="1200">
                          <a:effectLst/>
                        </a:rPr>
                        <a:t>Meder und Perser</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Silber (Dan 2:32.39)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Bär (Dan 7:5.17)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Widder mit zwei Hörnern (Dan 8:3.4.6.7.20)</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4017242426"/>
                  </a:ext>
                </a:extLst>
              </a:tr>
              <a:tr h="365624">
                <a:tc>
                  <a:txBody>
                    <a:bodyPr/>
                    <a:lstStyle/>
                    <a:p>
                      <a:pPr>
                        <a:lnSpc>
                          <a:spcPct val="115000"/>
                        </a:lnSpc>
                        <a:spcAft>
                          <a:spcPts val="1000"/>
                        </a:spcAft>
                      </a:pPr>
                      <a:r>
                        <a:rPr lang="de-AT" sz="1200">
                          <a:effectLst/>
                        </a:rPr>
                        <a:t>Griechenland</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Bronze (Dan 2:32.39)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Leopard mit vier Flügeln vier Köpfen (Dan 7:6.17)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Ziegenbock mit einem Horn (Dan 8:5-8.21)</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4019894401"/>
                  </a:ext>
                </a:extLst>
              </a:tr>
              <a:tr h="270592">
                <a:tc>
                  <a:txBody>
                    <a:bodyPr/>
                    <a:lstStyle/>
                    <a:p>
                      <a:pPr>
                        <a:lnSpc>
                          <a:spcPct val="115000"/>
                        </a:lnSpc>
                        <a:spcAft>
                          <a:spcPts val="1000"/>
                        </a:spcAft>
                      </a:pPr>
                      <a:r>
                        <a:rPr lang="de-AT" sz="1200" dirty="0">
                          <a:effectLst/>
                        </a:rPr>
                        <a:t>Rom</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Eisen (Dan 2:33.40)</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Wildes Tier (Dan 7:7.17.19.23)</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Horn (Dan 8:9)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kommender Fürst , Verwüster (Dan 9:26.27)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95629099"/>
                  </a:ext>
                </a:extLst>
              </a:tr>
              <a:tr h="365624">
                <a:tc>
                  <a:txBody>
                    <a:bodyPr/>
                    <a:lstStyle/>
                    <a:p>
                      <a:pPr>
                        <a:lnSpc>
                          <a:spcPct val="115000"/>
                        </a:lnSpc>
                        <a:spcAft>
                          <a:spcPts val="1000"/>
                        </a:spcAft>
                      </a:pPr>
                      <a:r>
                        <a:rPr lang="de-AT" sz="1200">
                          <a:effectLst/>
                        </a:rPr>
                        <a:t>Geteiltes Europa</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Eisen und Lehm (Dan 2:33.41-44)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Zehn Hörner (Beginn des geteilten Reiches) (Dan 7:7.24)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1016424941"/>
                  </a:ext>
                </a:extLst>
              </a:tr>
              <a:tr h="270592">
                <a:tc>
                  <a:txBody>
                    <a:bodyPr/>
                    <a:lstStyle/>
                    <a:p>
                      <a:pPr>
                        <a:lnSpc>
                          <a:spcPct val="115000"/>
                        </a:lnSpc>
                        <a:spcAft>
                          <a:spcPts val="1000"/>
                        </a:spcAft>
                      </a:pPr>
                      <a:r>
                        <a:rPr lang="de-AT" sz="1200">
                          <a:effectLst/>
                        </a:rPr>
                        <a:t>Päpstliche Macht</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a:effectLst/>
                        </a:rPr>
                        <a:t> </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kleines Horn (Dan 7:8.20-21.24)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Horn (Dan 8:10-12.23-25)</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de-AT" sz="1200" dirty="0">
                          <a:effectLst/>
                        </a:rPr>
                        <a:t>kommender Fürst , Verwüster (Dan 9:26.27)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1232347390"/>
                  </a:ext>
                </a:extLst>
              </a:tr>
              <a:tr h="365624">
                <a:tc>
                  <a:txBody>
                    <a:bodyPr/>
                    <a:lstStyle/>
                    <a:p>
                      <a:pPr>
                        <a:lnSpc>
                          <a:spcPct val="115000"/>
                        </a:lnSpc>
                        <a:spcAft>
                          <a:spcPts val="1000"/>
                        </a:spcAft>
                      </a:pPr>
                      <a:r>
                        <a:rPr lang="de-AT" sz="1200" dirty="0">
                          <a:effectLst/>
                        </a:rPr>
                        <a:t>Gericht</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angedeutet in „Aufrichtung des Reiches“  (Dan 2:44)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Gericht (Dan 7:9-12.22.26)</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Rechtfertigung des Heiligtums (Dan 8:13.14.26)</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640040017"/>
                  </a:ext>
                </a:extLst>
              </a:tr>
              <a:tr h="270592">
                <a:tc>
                  <a:txBody>
                    <a:bodyPr/>
                    <a:lstStyle/>
                    <a:p>
                      <a:pPr>
                        <a:lnSpc>
                          <a:spcPct val="115000"/>
                        </a:lnSpc>
                        <a:spcAft>
                          <a:spcPts val="1000"/>
                        </a:spcAft>
                      </a:pPr>
                      <a:r>
                        <a:rPr lang="de-AT" sz="1200" dirty="0">
                          <a:effectLst/>
                        </a:rPr>
                        <a:t>Gottes Reich</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Stein (Dan 2:34.35. 44.45)</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Ewiges Königtum (Dan 7:13-14.18.22.27)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531772225"/>
                  </a:ext>
                </a:extLst>
              </a:tr>
            </a:tbl>
          </a:graphicData>
        </a:graphic>
      </p:graphicFrame>
      <p:sp>
        <p:nvSpPr>
          <p:cNvPr id="5" name="Titel 4">
            <a:extLst>
              <a:ext uri="{FF2B5EF4-FFF2-40B4-BE49-F238E27FC236}">
                <a16:creationId xmlns:a16="http://schemas.microsoft.com/office/drawing/2014/main" id="{6F0B344A-2D7C-4F26-9DB1-B4A96D8268F5}"/>
              </a:ext>
            </a:extLst>
          </p:cNvPr>
          <p:cNvSpPr>
            <a:spLocks noGrp="1"/>
          </p:cNvSpPr>
          <p:nvPr>
            <p:ph type="title"/>
          </p:nvPr>
        </p:nvSpPr>
        <p:spPr/>
        <p:txBody>
          <a:bodyPr>
            <a:normAutofit/>
          </a:bodyPr>
          <a:lstStyle/>
          <a:p>
            <a:r>
              <a:rPr lang="de-AT" sz="4400" dirty="0">
                <a:effectLst/>
              </a:rPr>
              <a:t>Überblick über die Visionen Daniel</a:t>
            </a:r>
            <a:endParaRPr lang="de-CH" dirty="0"/>
          </a:p>
        </p:txBody>
      </p:sp>
    </p:spTree>
    <p:extLst>
      <p:ext uri="{BB962C8B-B14F-4D97-AF65-F5344CB8AC3E}">
        <p14:creationId xmlns:p14="http://schemas.microsoft.com/office/powerpoint/2010/main" val="164000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Dan 7,8</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normAutofit/>
          </a:bodyPr>
          <a:lstStyle/>
          <a:p>
            <a:r>
              <a:rPr lang="de-CH" dirty="0"/>
              <a:t>Während ich achtgab auf die Hörner, siehe, da stieg ein anderes, kleines Horn zwischen denselben auf, und drei der vorherigen Hörner wurden vor ihm ausgerissen; und siehe, dieses Horn hatte Augen wie Menschenaugen und ein Maul, das grosse Dinge redete.</a:t>
            </a:r>
          </a:p>
        </p:txBody>
      </p:sp>
    </p:spTree>
    <p:extLst>
      <p:ext uri="{BB962C8B-B14F-4D97-AF65-F5344CB8AC3E}">
        <p14:creationId xmlns:p14="http://schemas.microsoft.com/office/powerpoint/2010/main" val="2531157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E128B-B203-4EF5-B9DA-FEE99556AAEA}"/>
              </a:ext>
            </a:extLst>
          </p:cNvPr>
          <p:cNvSpPr>
            <a:spLocks noGrp="1"/>
          </p:cNvSpPr>
          <p:nvPr>
            <p:ph type="title"/>
          </p:nvPr>
        </p:nvSpPr>
        <p:spPr/>
        <p:txBody>
          <a:bodyPr/>
          <a:lstStyle/>
          <a:p>
            <a:r>
              <a:rPr lang="de-CH" dirty="0"/>
              <a:t>Dan 7,24.25</a:t>
            </a:r>
          </a:p>
        </p:txBody>
      </p:sp>
      <p:sp>
        <p:nvSpPr>
          <p:cNvPr id="3" name="Inhaltsplatzhalter 2">
            <a:extLst>
              <a:ext uri="{FF2B5EF4-FFF2-40B4-BE49-F238E27FC236}">
                <a16:creationId xmlns:a16="http://schemas.microsoft.com/office/drawing/2014/main" id="{26C7A3DA-6A78-4AD3-9D5C-B20DF47B8902}"/>
              </a:ext>
            </a:extLst>
          </p:cNvPr>
          <p:cNvSpPr>
            <a:spLocks noGrp="1"/>
          </p:cNvSpPr>
          <p:nvPr>
            <p:ph idx="1"/>
          </p:nvPr>
        </p:nvSpPr>
        <p:spPr/>
        <p:txBody>
          <a:bodyPr>
            <a:normAutofit fontScale="85000" lnSpcReduction="10000"/>
          </a:bodyPr>
          <a:lstStyle/>
          <a:p>
            <a:r>
              <a:rPr lang="de-DE" dirty="0"/>
              <a:t>Und die zehn Hörner bedeuten, dass aus jenem Reich zehn Könige aufstehen werden; und ein anderer wird nach ihnen aufkommen, der wird verschieden sein von seinen Vorgängern und wird drei Könige erniedrigen. Und er wird freche Reden gegen den Höchsten führen und die Heiligen des Allerhöchsten aufreiben, und er wird danach trachten, Zeiten und Gesetz zu ändern; und sie werden in seine Gewalt gegeben für eine Zeit, zwei Zeiten und eine halbe Zeit.</a:t>
            </a:r>
            <a:endParaRPr lang="de-CH" dirty="0"/>
          </a:p>
        </p:txBody>
      </p:sp>
    </p:spTree>
    <p:extLst>
      <p:ext uri="{BB962C8B-B14F-4D97-AF65-F5344CB8AC3E}">
        <p14:creationId xmlns:p14="http://schemas.microsoft.com/office/powerpoint/2010/main" val="2197698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F593-F2C9-47BF-A68C-3E4E91418E84}"/>
              </a:ext>
            </a:extLst>
          </p:cNvPr>
          <p:cNvSpPr>
            <a:spLocks noGrp="1"/>
          </p:cNvSpPr>
          <p:nvPr>
            <p:ph type="title"/>
          </p:nvPr>
        </p:nvSpPr>
        <p:spPr/>
        <p:txBody>
          <a:bodyPr/>
          <a:lstStyle/>
          <a:p>
            <a:r>
              <a:rPr lang="de-CH" dirty="0"/>
              <a:t>Dan 7,10</a:t>
            </a:r>
          </a:p>
        </p:txBody>
      </p:sp>
      <p:sp>
        <p:nvSpPr>
          <p:cNvPr id="3" name="Inhaltsplatzhalter 2">
            <a:extLst>
              <a:ext uri="{FF2B5EF4-FFF2-40B4-BE49-F238E27FC236}">
                <a16:creationId xmlns:a16="http://schemas.microsoft.com/office/drawing/2014/main" id="{742B4C41-CDBA-4D91-8879-B90020F88E8C}"/>
              </a:ext>
            </a:extLst>
          </p:cNvPr>
          <p:cNvSpPr>
            <a:spLocks noGrp="1"/>
          </p:cNvSpPr>
          <p:nvPr>
            <p:ph idx="1"/>
          </p:nvPr>
        </p:nvSpPr>
        <p:spPr/>
        <p:txBody>
          <a:bodyPr>
            <a:normAutofit/>
          </a:bodyPr>
          <a:lstStyle/>
          <a:p>
            <a:r>
              <a:rPr lang="de-DE" dirty="0"/>
              <a:t>Ein Feuerstrom ergoss sich und ging von ihm aus. Tausendmal Tausende dienten ihm, und zehntausendmal Zehntausende standen vor ihm; das Gericht setzte sich, und die Bücher wurden geöffnet.</a:t>
            </a:r>
            <a:endParaRPr lang="de-CH" dirty="0"/>
          </a:p>
        </p:txBody>
      </p:sp>
    </p:spTree>
    <p:extLst>
      <p:ext uri="{BB962C8B-B14F-4D97-AF65-F5344CB8AC3E}">
        <p14:creationId xmlns:p14="http://schemas.microsoft.com/office/powerpoint/2010/main" val="1294144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978DC415-905D-4DE4-A9AC-6883AA140BE2}"/>
              </a:ext>
            </a:extLst>
          </p:cNvPr>
          <p:cNvPicPr>
            <a:picLocks noGrp="1" noChangeAspect="1"/>
          </p:cNvPicPr>
          <p:nvPr>
            <p:ph idx="4294967295"/>
          </p:nvPr>
        </p:nvPicPr>
        <p:blipFill>
          <a:blip r:embed="rId2">
            <a:clrChange>
              <a:clrFrom>
                <a:srgbClr val="FFFFFF"/>
              </a:clrFrom>
              <a:clrTo>
                <a:srgbClr val="FFFFFF">
                  <a:alpha val="0"/>
                </a:srgbClr>
              </a:clrTo>
            </a:clrChange>
          </a:blip>
          <a:stretch>
            <a:fillRect/>
          </a:stretch>
        </p:blipFill>
        <p:spPr>
          <a:xfrm>
            <a:off x="1422400" y="1841256"/>
            <a:ext cx="9347200" cy="4351338"/>
          </a:xfrm>
        </p:spPr>
      </p:pic>
    </p:spTree>
    <p:extLst>
      <p:ext uri="{BB962C8B-B14F-4D97-AF65-F5344CB8AC3E}">
        <p14:creationId xmlns:p14="http://schemas.microsoft.com/office/powerpoint/2010/main" val="1749476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rmAutofit fontScale="90000"/>
          </a:bodyPr>
          <a:lstStyle/>
          <a:p>
            <a:r>
              <a:rPr lang="de-CH" dirty="0"/>
              <a:t>Gott wird vor seinem zweiten Kommen Gericht halten. Das kleine Horn tritt gegen Gott auf. Es wird durch dieses Gericht verurteilt </a:t>
            </a:r>
            <a:r>
              <a:rPr lang="de-CH"/>
              <a:t>und vernichtet werden.</a:t>
            </a:r>
            <a:endParaRPr lang="de-CH" dirty="0"/>
          </a:p>
        </p:txBody>
      </p:sp>
      <p:sp>
        <p:nvSpPr>
          <p:cNvPr id="4" name="Textplatzhalter 2">
            <a:extLst>
              <a:ext uri="{FF2B5EF4-FFF2-40B4-BE49-F238E27FC236}">
                <a16:creationId xmlns:a16="http://schemas.microsoft.com/office/drawing/2014/main" id="{AA7A7E3E-F293-4829-A30D-0D21E06C6787}"/>
              </a:ext>
            </a:extLst>
          </p:cNvPr>
          <p:cNvSpPr>
            <a:spLocks noGrp="1"/>
          </p:cNvSpPr>
          <p:nvPr>
            <p:ph type="body" idx="1"/>
          </p:nvPr>
        </p:nvSpPr>
        <p:spPr>
          <a:xfrm>
            <a:off x="831850" y="4589463"/>
            <a:ext cx="10515600" cy="1500187"/>
          </a:xfrm>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470</Words>
  <Application>Microsoft Office PowerPoint</Application>
  <PresentationFormat>Breitbild</PresentationFormat>
  <Paragraphs>57</Paragraphs>
  <Slides>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Arial</vt:lpstr>
      <vt:lpstr>Calibri</vt:lpstr>
      <vt:lpstr>Calibri Light</vt:lpstr>
      <vt:lpstr>Office</vt:lpstr>
      <vt:lpstr>12 Daniel 7 – Gericht und kleines Horn</vt:lpstr>
      <vt:lpstr>Dan 7,17-18 </vt:lpstr>
      <vt:lpstr>Überblick über die Visionen Daniel</vt:lpstr>
      <vt:lpstr>Dan 7,8</vt:lpstr>
      <vt:lpstr>Dan 7,24.25</vt:lpstr>
      <vt:lpstr>Dan 7,10</vt:lpstr>
      <vt:lpstr>PowerPoint-Präsentation</vt:lpstr>
      <vt:lpstr>Gott wird vor seinem zweiten Kommen Gericht halten. Das kleine Horn tritt gegen Gott auf. Es wird durch dieses Gericht verurteilt und vernichtet werden.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38</cp:revision>
  <dcterms:created xsi:type="dcterms:W3CDTF">2023-10-08T20:18:45Z</dcterms:created>
  <dcterms:modified xsi:type="dcterms:W3CDTF">2024-03-21T10:23:01Z</dcterms:modified>
</cp:coreProperties>
</file>