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63" r:id="rId4"/>
    <p:sldId id="264" r:id="rId5"/>
    <p:sldId id="265" r:id="rId6"/>
    <p:sldId id="270" r:id="rId7"/>
    <p:sldId id="269" r:id="rId8"/>
    <p:sldId id="271" r:id="rId9"/>
    <p:sldId id="272" r:id="rId10"/>
    <p:sldId id="266" r:id="rId11"/>
    <p:sldId id="267" r:id="rId12"/>
    <p:sldId id="268" r:id="rId13"/>
    <p:sldId id="260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5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0CCB6-8E6E-4DFC-BB66-4536BEB8BCBF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D1CD6-A4B3-44E5-9FA7-F91120205BC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535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18A8FF-51F6-420A-9AE2-AC64238DD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AB14C-EA72-466C-88B0-F6985917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7314" y="1644901"/>
            <a:ext cx="4349363" cy="1865062"/>
          </a:xfrm>
        </p:spPr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4A7DD8-D87C-4D08-A54D-31C9220D6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7314" y="3602038"/>
            <a:ext cx="43493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D82AB1-6DBE-42D2-90CF-62601F13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CFF312-4245-46F9-B22D-6ACF5C83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ADAFA-7396-4EBE-BC39-F56E817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6F3DAC9-9B07-483B-94F7-ABB87DB94C3A}"/>
              </a:ext>
            </a:extLst>
          </p:cNvPr>
          <p:cNvSpPr txBox="1">
            <a:spLocks/>
          </p:cNvSpPr>
          <p:nvPr userDrawn="1"/>
        </p:nvSpPr>
        <p:spPr>
          <a:xfrm>
            <a:off x="4482005" y="136525"/>
            <a:ext cx="4349363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pic>
        <p:nvPicPr>
          <p:cNvPr id="12" name="Grafik 11" descr="Geöffnetes Buch mit einfarbiger Füllung">
            <a:extLst>
              <a:ext uri="{FF2B5EF4-FFF2-40B4-BE49-F238E27FC236}">
                <a16:creationId xmlns:a16="http://schemas.microsoft.com/office/drawing/2014/main" id="{738FB0B0-B8F7-4F3A-9CE3-9F326E7C7B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7314" y="1166381"/>
            <a:ext cx="433819" cy="43381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0C0ABBB-DAD4-48A9-816F-9BE991532A9E}"/>
              </a:ext>
            </a:extLst>
          </p:cNvPr>
          <p:cNvSpPr txBox="1"/>
          <p:nvPr userDrawn="1"/>
        </p:nvSpPr>
        <p:spPr>
          <a:xfrm>
            <a:off x="4801784" y="1121680"/>
            <a:ext cx="3709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dirty="0">
                <a:ln>
                  <a:noFill/>
                </a:ln>
                <a:solidFill>
                  <a:srgbClr val="5B74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Licht auf meinem Weg</a:t>
            </a:r>
            <a:endParaRPr lang="de-CH" sz="2800" dirty="0">
              <a:solidFill>
                <a:srgbClr val="5B74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DCF61-2D63-498B-A8CF-41761E78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D448556-FFF1-4FCE-B136-5CBE47F20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AE92DA-94BB-424C-BB87-DB0075AA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4BEBD-9276-4791-99E0-59B15C03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0D490F-644B-4E09-829A-21347715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FFDCFF-7BBD-4260-BD59-5C014E9E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05ED49-56EF-4B1C-9068-F5FCC342C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4AF73-BBB3-4F29-926E-A7148632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72422B-1D5C-4A8C-84CB-2B447844A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6AE5E2-169D-4DB4-9D21-0735C58D7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006F14-6CD6-4DC4-9255-121F73BA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C54E8B-E7D1-4E7B-B590-02214578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96602D-FDDF-4840-80BC-59330BF77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6" y="16595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ABDD28-959A-4928-92B4-23756EEA6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A2566E-6495-4F25-911C-0597AE11B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5929DC-5EB3-4872-8183-E520556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9BA30-F9F3-40DF-838D-D93B33D7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A6F9E5-6B09-4B2B-B0A4-A721A385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B02DA9-9394-4C6D-A45D-76D519777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016" y="2300425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28" y="365125"/>
            <a:ext cx="10541000" cy="1223529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be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4" y="365125"/>
            <a:ext cx="9367983" cy="1223529"/>
          </a:xfrm>
        </p:spPr>
        <p:txBody>
          <a:bodyPr lIns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  <p:pic>
        <p:nvPicPr>
          <p:cNvPr id="9" name="Grafik 8" descr="Geöffnetes Buch mit einfarbiger Füllung">
            <a:extLst>
              <a:ext uri="{FF2B5EF4-FFF2-40B4-BE49-F238E27FC236}">
                <a16:creationId xmlns:a16="http://schemas.microsoft.com/office/drawing/2014/main" id="{C6A9594C-4A10-45B8-9B4F-BB3D00E66B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673" y="839164"/>
            <a:ext cx="749490" cy="7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1866D-CED7-4C87-8B23-AA51AD18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E9FB91-CC24-45AA-8DE8-A2FD1F2FD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05CAE-F5DD-4C31-B51F-DE7865CDA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10E16B-2898-4B54-9D52-C33118EF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1C40C7-8DEB-43FF-8D4F-103FF9C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869F76-986B-499F-9FFF-F1C66B49B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5" y="44084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4C163-B1CA-40B6-8B02-034A230D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EB7339-092C-4D11-89A2-F4735D26A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E861F7-D721-45CC-8A7D-7E8961233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EA5DCB-151B-4651-B31B-F14DD132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1B5106-3E87-4FDC-A3B0-3C3E96A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501DE6-1391-47C4-A712-B8EDE72D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5F43F5-67C2-40A2-8B6C-B70545414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9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49BA2-4AF0-4B4C-946E-63BC3324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9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6CD1AA-6DA4-4EE2-94DD-54685C0D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BCBA3D-EE33-426F-8797-FBAA6655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83CAF-48E4-4D0B-A479-47344E0E9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A92317-2C7D-4367-8FBA-41E739FA2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F77C9F-4A67-4F13-A681-3C17F624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08B2F1-A9B1-4254-858F-F6035A69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21815E-E616-49EF-8759-10E666CE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FC42F5-8F4A-429A-9347-B78D8B05E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BFF63-723B-4DAB-AEA9-486D5690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485089-C972-4B99-8DE0-9C657C88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89C08C-A460-4AFD-A0A3-310179E3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88CDC1-3DAF-436B-BFA0-F8862157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5B4931-9800-431E-89C6-944B95A38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15FFD8-D8E7-4345-9F32-57A9BF70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3C4EE8-EFA8-4545-A08A-B2E10E1A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7F7456-FE2A-45CE-A8FA-F99AF89F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123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B6D03-BB1F-4A9B-A80C-B862399A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3F279-89B9-4581-BB32-C630A027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909D1D-CA33-4D79-8814-9B86CF2DD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E7F8AB-6A67-40A6-BFAB-B5CFE75E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7AF79-68F4-4E4D-8146-30996764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783E6B-D145-468A-88DE-36B38965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5A8A49-5A02-4183-93BB-AD69CBBA3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FEF9CE-247C-4BC2-AFDC-13FE853A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35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F631C-0C5C-44D4-B150-2CE7DC59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9FFBFF-60EE-4417-BECE-9B172DEC5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7F9337-C30F-4CF4-8A8B-F29C0FFF1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272445-3C6C-41A1-BA8F-015208A35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81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01dilly.com/prediger/lichtaufmeinemwe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73745-FF07-4956-B9EC-A20DA9474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lang="de-CH" sz="3600" dirty="0">
                <a:solidFill>
                  <a:schemeClr val="bg2">
                    <a:lumMod val="75000"/>
                  </a:schemeClr>
                </a:solidFill>
              </a:rPr>
              <a:t>01 </a:t>
            </a:r>
            <a:r>
              <a:rPr lang="de-DE" sz="3600" dirty="0"/>
              <a:t>Bibel</a:t>
            </a:r>
            <a:br>
              <a:rPr lang="de-DE" sz="3600" dirty="0"/>
            </a:br>
            <a:r>
              <a:rPr lang="de-DE" sz="3600" dirty="0"/>
              <a:t>Inspiration, Entstehung und Überlieferung</a:t>
            </a:r>
            <a:endParaRPr lang="de-CH" sz="3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1EC41C-A184-4EBD-9BB4-6EAE005B6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/>
              <a:t>Stefan Dilly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104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41A867-30C9-4974-90C8-E594929AE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2Tim 3,16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F40738-CEA6-4D7A-A53A-F49264CF4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Alle Schrift ist von Gott eingegeben und nützlich zur Belehrung, zur Überführung, zur Zurechtweisung, zur Erziehung in der Gerechtigkeit.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01431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0716D-8992-49A9-853E-ACBF8301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2Petr 1,20-21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27666-09C7-4337-ADFB-EE284549A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Dabei sollt ihr vor allem das erkennen, dass keine Weissagung der Schrift von eigenmächtiger Deutung ist. …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95108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01B81-B135-4022-A611-3031C4B4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2Petr 1,20-21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FD817A-A72A-46F4-A766-55B76962B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Denn niemals wurde eine Weissagung durch menschlichen Willen hervorgebracht, sondern vom Heiligen Geist getrieben haben die heiligen Menschen Gottes geredet.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5123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71E8733-A247-4B2E-BCDD-C3CF607A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können Gottes Wort vertrauen!</a:t>
            </a:r>
            <a:endParaRPr lang="de-CH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CA4F0A6-A1A6-4C1F-8843-80AA2FDD9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anchor="b" anchorCtr="0"/>
          <a:lstStyle/>
          <a:p>
            <a:r>
              <a:rPr lang="de-DE"/>
              <a:t>Material verfügbar unter </a:t>
            </a:r>
            <a:r>
              <a:rPr lang="de-DE">
                <a:hlinkClick r:id="rId2"/>
              </a:rPr>
              <a:t>www.01dilly.com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3503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B74E4-495F-4D29-BCD6-7F87BE8F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Bibel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63187-45B2-4F3C-901D-9A1CECBA1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Gottes </a:t>
            </a:r>
            <a:r>
              <a:rPr lang="de-DE"/>
              <a:t>Wort niedergeschrieben</a:t>
            </a:r>
            <a:endParaRPr lang="de-DE" dirty="0"/>
          </a:p>
          <a:p>
            <a:r>
              <a:rPr lang="de-DE" dirty="0"/>
              <a:t>Altes Testament &amp; Neues Testament</a:t>
            </a:r>
          </a:p>
          <a:p>
            <a:r>
              <a:rPr lang="de-DE" dirty="0"/>
              <a:t>Bibel, der reformierten Kirchen:</a:t>
            </a:r>
          </a:p>
          <a:p>
            <a:pPr lvl="1"/>
            <a:r>
              <a:rPr lang="de-DE" dirty="0"/>
              <a:t>AT: 39 Bücher, ursprünglich überwiegend in Hebräisch</a:t>
            </a:r>
          </a:p>
          <a:p>
            <a:pPr lvl="1"/>
            <a:r>
              <a:rPr lang="de-DE" dirty="0"/>
              <a:t>NT: 27 Bücher, ursprünglich in Griechisch</a:t>
            </a:r>
          </a:p>
          <a:p>
            <a:r>
              <a:rPr lang="de-DE" dirty="0"/>
              <a:t>Kapitel und Verse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112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5D9CEE-01B8-4AE9-A212-47907A56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2Mo 17,14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8D22453-C97C-4B4E-B5ED-F76E50B4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 sprach der HERR zu Mose: </a:t>
            </a:r>
            <a:br>
              <a:rPr lang="de-DE" dirty="0"/>
            </a:br>
            <a:r>
              <a:rPr lang="de-DE" dirty="0"/>
              <a:t>Schreibe das zum Gedenken in ein Buch und präge es den Ohren Josuas ein…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672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EF593-F2C9-47BF-A68C-3E4E9141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Offb 1,1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2B4C41-CDBA-4D91-8879-B90020F88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Offenbarung Jesu Christi, die Gott ihm gegeben hat, um seinen Knechten zu zeigen, was rasch geschehen soll; und er hat sie bekanntgemacht und durch seinen Engel seinem Knecht Johannes gesandt.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9414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E128B-B203-4EF5-B9DA-FEE99556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Offb 1,11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C7A3DA-6A78-4AD3-9D5C-B20DF47B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… Ich bin das A und das O, der Erste und der Letzte!, und: Was du siehst, das schreibe in ein Buch und sende es den Gemeinden, die in Asia sind: nach Ephesus und nach Smyrna und nach </a:t>
            </a:r>
            <a:r>
              <a:rPr lang="de-DE" dirty="0" err="1"/>
              <a:t>Pergamus</a:t>
            </a:r>
            <a:r>
              <a:rPr lang="de-DE" dirty="0"/>
              <a:t> und nach </a:t>
            </a:r>
            <a:r>
              <a:rPr lang="de-DE" dirty="0" err="1"/>
              <a:t>Thyatira</a:t>
            </a:r>
            <a:r>
              <a:rPr lang="de-DE" dirty="0"/>
              <a:t> und nach Sardes und nach Philadelphia und nach </a:t>
            </a:r>
            <a:r>
              <a:rPr lang="de-DE" dirty="0" err="1"/>
              <a:t>Laodizea</a:t>
            </a:r>
            <a:r>
              <a:rPr lang="de-DE" dirty="0"/>
              <a:t>!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3115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EB34B-FD41-4239-9157-D0EE3DF8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Codex Aleppo</a:t>
            </a:r>
            <a:br>
              <a:rPr lang="de-DE" dirty="0"/>
            </a:br>
            <a:r>
              <a:rPr lang="de-DE" dirty="0"/>
              <a:t>920 n. Chr.</a:t>
            </a:r>
            <a:endParaRPr lang="de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F00DC2-E37E-4F63-81FD-E7FF6E0C5D0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2210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35E025-965F-436A-A896-302125984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b" anchorCtr="0">
            <a:normAutofit/>
          </a:bodyPr>
          <a:lstStyle/>
          <a:p>
            <a:r>
              <a:rPr lang="de-CH" sz="1400" dirty="0"/>
              <a:t>https://de.wikipedia.org/wiki/Codex_von_Aleppo</a:t>
            </a:r>
          </a:p>
        </p:txBody>
      </p:sp>
    </p:spTree>
    <p:extLst>
      <p:ext uri="{BB962C8B-B14F-4D97-AF65-F5344CB8AC3E}">
        <p14:creationId xmlns:p14="http://schemas.microsoft.com/office/powerpoint/2010/main" val="814562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755A4-D314-4D64-BDCB-48E891BE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Große Jesaja Rolle, ca. 200 v. Chr.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2BCE61-D8DE-4838-8180-A5EC6BEE8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 anchorCtr="0">
            <a:normAutofit/>
          </a:bodyPr>
          <a:lstStyle/>
          <a:p>
            <a:pPr marL="0" indent="0">
              <a:buNone/>
            </a:pPr>
            <a:r>
              <a:rPr lang="de-CH" sz="1200" dirty="0"/>
              <a:t>Von </a:t>
            </a:r>
            <a:r>
              <a:rPr lang="de-CH" sz="1200" dirty="0" err="1"/>
              <a:t>Unknown</a:t>
            </a:r>
            <a:r>
              <a:rPr lang="de-CH" sz="1200" dirty="0"/>
              <a:t> - NAEMzlf5AD5yOQ at Google Cultural Institute maximum zoom </a:t>
            </a:r>
            <a:r>
              <a:rPr lang="de-CH" sz="1200" dirty="0" err="1"/>
              <a:t>level</a:t>
            </a:r>
            <a:r>
              <a:rPr lang="de-CH" sz="1200" dirty="0"/>
              <a:t>, Gemeinfrei, https://commons.wikimedia.org/w/index.php?curid=22587077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CE6EA5-16A5-488B-B42B-D6E56671BC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2" y="2170385"/>
            <a:ext cx="96951253" cy="38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46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D16E7E-B9CF-4ACE-B1F6-13558761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P52, ca. 125 n. Chr. 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233836-4175-45CE-BBD3-267D51907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b" anchorCtr="0">
            <a:normAutofit/>
          </a:bodyPr>
          <a:lstStyle/>
          <a:p>
            <a:pPr marL="0" indent="0">
              <a:buNone/>
            </a:pPr>
            <a:r>
              <a:rPr lang="de-CH" sz="1200" dirty="0"/>
              <a:t>Von </a:t>
            </a:r>
            <a:r>
              <a:rPr lang="de-CH" sz="1200" dirty="0" err="1"/>
              <a:t>Papyrologist</a:t>
            </a:r>
            <a:r>
              <a:rPr lang="de-CH" sz="1200" dirty="0"/>
              <a:t> Bernard Grenfell (1920), </a:t>
            </a:r>
            <a:r>
              <a:rPr lang="de-CH" sz="1200" dirty="0" err="1"/>
              <a:t>as</a:t>
            </a:r>
            <a:r>
              <a:rPr lang="de-CH" sz="1200" dirty="0"/>
              <a:t> </a:t>
            </a:r>
            <a:r>
              <a:rPr lang="de-CH" sz="1200" dirty="0" err="1"/>
              <a:t>preserved</a:t>
            </a:r>
            <a:r>
              <a:rPr lang="de-CH" sz="1200" dirty="0"/>
              <a:t> at </a:t>
            </a:r>
            <a:r>
              <a:rPr lang="de-CH" sz="1200" dirty="0" err="1"/>
              <a:t>the</a:t>
            </a:r>
            <a:r>
              <a:rPr lang="de-CH" sz="1200" dirty="0"/>
              <a:t> John </a:t>
            </a:r>
            <a:r>
              <a:rPr lang="de-CH" sz="1200" dirty="0" err="1"/>
              <a:t>Rylands</a:t>
            </a:r>
            <a:r>
              <a:rPr lang="de-CH" sz="1200" dirty="0"/>
              <a:t> Library. </a:t>
            </a:r>
            <a:r>
              <a:rPr lang="de-CH" sz="1200" dirty="0" err="1"/>
              <a:t>Photo</a:t>
            </a:r>
            <a:r>
              <a:rPr lang="de-CH" sz="1200" dirty="0"/>
              <a:t>: </a:t>
            </a:r>
            <a:r>
              <a:rPr lang="de-CH" sz="1200" dirty="0" err="1"/>
              <a:t>courtesy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JRUL. - Papyrus: </a:t>
            </a:r>
            <a:r>
              <a:rPr lang="de-CH" sz="1200" dirty="0" err="1"/>
              <a:t>preserved</a:t>
            </a:r>
            <a:r>
              <a:rPr lang="de-CH" sz="1200" dirty="0"/>
              <a:t> at </a:t>
            </a:r>
            <a:r>
              <a:rPr lang="de-CH" sz="1200" dirty="0" err="1"/>
              <a:t>the</a:t>
            </a:r>
            <a:r>
              <a:rPr lang="de-CH" sz="1200" dirty="0"/>
              <a:t> John </a:t>
            </a:r>
            <a:r>
              <a:rPr lang="de-CH" sz="1200" dirty="0" err="1"/>
              <a:t>Rylands</a:t>
            </a:r>
            <a:r>
              <a:rPr lang="de-CH" sz="1200" dirty="0"/>
              <a:t> Library. </a:t>
            </a:r>
            <a:r>
              <a:rPr lang="de-CH" sz="1200" dirty="0" err="1"/>
              <a:t>Photo</a:t>
            </a:r>
            <a:r>
              <a:rPr lang="de-CH" sz="1200" dirty="0"/>
              <a:t>: </a:t>
            </a:r>
            <a:r>
              <a:rPr lang="de-CH" sz="1200" dirty="0" err="1"/>
              <a:t>courtesy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JRUL., Gemeinfrei, https://commons.wikimedia.org/w/index.php?curid=708563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314EC3-02FD-413A-9B2A-9DDA403F60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03" y="48218"/>
            <a:ext cx="4298334" cy="676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8F3FE-1CF8-43A5-ADC9-6CB79AC4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Codes </a:t>
            </a:r>
            <a:r>
              <a:rPr lang="de-DE" dirty="0" err="1"/>
              <a:t>Sinaiticus</a:t>
            </a:r>
            <a:br>
              <a:rPr lang="de-DE" dirty="0"/>
            </a:br>
            <a:r>
              <a:rPr lang="de-DE" dirty="0"/>
              <a:t>ca. 350 n. Chr.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B0FA31-744A-46F1-BF53-D4CDE10E6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sz="1200" dirty="0"/>
              <a:t>Von Autor/-in unbekannt - Codex </a:t>
            </a:r>
            <a:r>
              <a:rPr lang="de-DE" sz="1200" dirty="0" err="1"/>
              <a:t>Sinaiticus</a:t>
            </a:r>
            <a:r>
              <a:rPr lang="de-DE" sz="1200" dirty="0"/>
              <a:t>, Gemeinfrei, https://commons.wikimedia.org/w/index.php?curid=10107169</a:t>
            </a:r>
            <a:endParaRPr lang="de-CH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6C47CE-FB1F-4B88-BA87-B56AEDB40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87" y="567690"/>
            <a:ext cx="54959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06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420</Words>
  <Application>Microsoft Office PowerPoint</Application>
  <PresentationFormat>Breitbild</PresentationFormat>
  <Paragraphs>31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01 Bibel Inspiration, Entstehung und Überlieferung</vt:lpstr>
      <vt:lpstr>Die Bibel</vt:lpstr>
      <vt:lpstr>2Mo 17,14 </vt:lpstr>
      <vt:lpstr>Offb 1,1</vt:lpstr>
      <vt:lpstr>Offb 1,11 </vt:lpstr>
      <vt:lpstr>Codex Aleppo 920 n. Chr.</vt:lpstr>
      <vt:lpstr>Große Jesaja Rolle, ca. 200 v. Chr.</vt:lpstr>
      <vt:lpstr>P52, ca. 125 n. Chr. </vt:lpstr>
      <vt:lpstr>Codes Sinaiticus ca. 350 n. Chr.</vt:lpstr>
      <vt:lpstr>2Tim 3,16 </vt:lpstr>
      <vt:lpstr>2Petr 1,20-21 </vt:lpstr>
      <vt:lpstr>2Petr 1,20-21 </vt:lpstr>
      <vt:lpstr>Wir können Gottes Wort vertrauen!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Dilly</dc:creator>
  <cp:lastModifiedBy>Stefan Dilly</cp:lastModifiedBy>
  <cp:revision>34</cp:revision>
  <dcterms:created xsi:type="dcterms:W3CDTF">2023-10-08T20:18:45Z</dcterms:created>
  <dcterms:modified xsi:type="dcterms:W3CDTF">2024-02-16T10:09:38Z</dcterms:modified>
</cp:coreProperties>
</file>